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63" r:id="rId9"/>
    <p:sldId id="258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89FF-92FF-4CF7-88BE-F2BBC7E648B4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92C-CDF3-4F20-AF04-EC690F29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0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89FF-92FF-4CF7-88BE-F2BBC7E648B4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92C-CDF3-4F20-AF04-EC690F29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89FF-92FF-4CF7-88BE-F2BBC7E648B4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92C-CDF3-4F20-AF04-EC690F29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89FF-92FF-4CF7-88BE-F2BBC7E648B4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92C-CDF3-4F20-AF04-EC690F29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0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89FF-92FF-4CF7-88BE-F2BBC7E648B4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92C-CDF3-4F20-AF04-EC690F29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89FF-92FF-4CF7-88BE-F2BBC7E648B4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92C-CDF3-4F20-AF04-EC690F29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1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89FF-92FF-4CF7-88BE-F2BBC7E648B4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92C-CDF3-4F20-AF04-EC690F29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4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89FF-92FF-4CF7-88BE-F2BBC7E648B4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92C-CDF3-4F20-AF04-EC690F29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7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89FF-92FF-4CF7-88BE-F2BBC7E648B4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92C-CDF3-4F20-AF04-EC690F29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8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89FF-92FF-4CF7-88BE-F2BBC7E648B4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92C-CDF3-4F20-AF04-EC690F29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89FF-92FF-4CF7-88BE-F2BBC7E648B4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92C-CDF3-4F20-AF04-EC690F29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6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889FF-92FF-4CF7-88BE-F2BBC7E648B4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4992C-CDF3-4F20-AF04-EC690F29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8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gage.com/biology/discipline_content/animations/reaction_types.html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www.johnkyrk.com/pH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olaf.edu/people/giannini/flashanimat/proteins/hydrophobic%20force.swf" TargetMode="External"/><Relationship Id="rId5" Type="http://schemas.openxmlformats.org/officeDocument/2006/relationships/hyperlink" Target="http://www.kscience.co.uk/animations/anim_2.htm" TargetMode="External"/><Relationship Id="rId4" Type="http://schemas.openxmlformats.org/officeDocument/2006/relationships/hyperlink" Target="http://www.stolaf.edu/people/giannini/flashanimat/proteins/protein%20structure.sw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12" Type="http://schemas.openxmlformats.org/officeDocument/2006/relationships/hyperlink" Target="http://www.bioteach.ubc.ca/Bio-industry/Inex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transport/diffusion.swf" TargetMode="External"/><Relationship Id="rId2" Type="http://schemas.openxmlformats.org/officeDocument/2006/relationships/hyperlink" Target="http://www.biosci.ohiou.edu/introbioslab/Bios170/diffusion/Diffus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olaf.edu/people/giannini/flashanimat/cellstructures/phagocitosis.swf" TargetMode="External"/><Relationship Id="rId5" Type="http://schemas.openxmlformats.org/officeDocument/2006/relationships/hyperlink" Target="http://www.stolaf.edu/people/giannini/flashanimat/transport/caryprot.swf" TargetMode="External"/><Relationship Id="rId4" Type="http://schemas.openxmlformats.org/officeDocument/2006/relationships/hyperlink" Target="https://crypt.lewiscenter.org/webapps/moodle_aae/file.php/1/life_science_animations/osmosis.sw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metabolism/photosynthesis.sw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tolaf.edu/people/giannini/flashanimat/metabolism/mido%20e%20transport.swf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metabolism/atpsyn1.swf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olaf.edu/people/giannini/flashanimat/metabolism/atpsyn2.sw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stolaf.edu/people/giannini/flashanimat/celldivision/meiosis.swf" TargetMode="External"/><Relationship Id="rId7" Type="http://schemas.openxmlformats.org/officeDocument/2006/relationships/hyperlink" Target="http://www.stolaf.edu/people/giannini/flashanimat/molgenetics/translation.swf" TargetMode="External"/><Relationship Id="rId2" Type="http://schemas.openxmlformats.org/officeDocument/2006/relationships/hyperlink" Target="http://www.stolaf.edu/people/giannini/flashanimat/celldivision/crome3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olaf.edu/people/giannini/flashanimat/molgenetics/transcription.swf" TargetMode="External"/><Relationship Id="rId5" Type="http://schemas.openxmlformats.org/officeDocument/2006/relationships/hyperlink" Target="http://www.stolaf.edu/people/giannini/flashanimat/molgenetics/dna-rna2.swf" TargetMode="External"/><Relationship Id="rId4" Type="http://schemas.openxmlformats.org/officeDocument/2006/relationships/hyperlink" Target="http://www.johnkyrk.com/DNAanatom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02183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5400"/>
                </a:solidFill>
              </a:rPr>
              <a:t>AP Biology Review </a:t>
            </a:r>
            <a:r>
              <a:rPr lang="en-US" sz="4000" b="1" dirty="0" smtClean="0">
                <a:solidFill>
                  <a:srgbClr val="005400"/>
                </a:solidFill>
              </a:rPr>
              <a:t>Semester </a:t>
            </a:r>
            <a:r>
              <a:rPr lang="en-US" sz="4000" b="1" dirty="0" smtClean="0">
                <a:solidFill>
                  <a:srgbClr val="005400"/>
                </a:solidFill>
              </a:rPr>
              <a:t>I</a:t>
            </a:r>
            <a:endParaRPr lang="en-US" sz="4000" b="1" dirty="0">
              <a:solidFill>
                <a:srgbClr val="0054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443287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hlinkClick r:id="rId2"/>
              </a:rPr>
              <a:t>Acids, Bases and pH</a:t>
            </a:r>
            <a:endParaRPr lang="en-US" sz="3200" dirty="0" smtClean="0">
              <a:hlinkClick r:id="rId3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hlinkClick r:id="rId3"/>
              </a:rPr>
              <a:t>Polymers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hlinkClick r:id="rId4"/>
              </a:rPr>
              <a:t>Protein structure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hlinkClick r:id="rId5"/>
              </a:rPr>
              <a:t>Enzyme function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hlinkClick r:id="rId6"/>
              </a:rPr>
              <a:t>Protein hydrophilic/hydrophobic interaction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82" y="1066800"/>
            <a:ext cx="4832746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44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is a Transformation?</a:t>
            </a: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914400" y="2286000"/>
            <a:ext cx="4724400" cy="15240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990600" y="2362200"/>
            <a:ext cx="4572000" cy="137160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8458200" y="2895600"/>
            <a:ext cx="457200" cy="457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>
            <a:off x="1468438" y="2532063"/>
            <a:ext cx="1731962" cy="885825"/>
          </a:xfrm>
          <a:custGeom>
            <a:avLst/>
            <a:gdLst>
              <a:gd name="T0" fmla="*/ 449 w 1091"/>
              <a:gd name="T1" fmla="*/ 44 h 558"/>
              <a:gd name="T2" fmla="*/ 156 w 1091"/>
              <a:gd name="T3" fmla="*/ 62 h 558"/>
              <a:gd name="T4" fmla="*/ 103 w 1091"/>
              <a:gd name="T5" fmla="*/ 80 h 558"/>
              <a:gd name="T6" fmla="*/ 59 w 1091"/>
              <a:gd name="T7" fmla="*/ 115 h 558"/>
              <a:gd name="T8" fmla="*/ 41 w 1091"/>
              <a:gd name="T9" fmla="*/ 142 h 558"/>
              <a:gd name="T10" fmla="*/ 14 w 1091"/>
              <a:gd name="T11" fmla="*/ 160 h 558"/>
              <a:gd name="T12" fmla="*/ 5 w 1091"/>
              <a:gd name="T13" fmla="*/ 186 h 558"/>
              <a:gd name="T14" fmla="*/ 14 w 1091"/>
              <a:gd name="T15" fmla="*/ 443 h 558"/>
              <a:gd name="T16" fmla="*/ 94 w 1091"/>
              <a:gd name="T17" fmla="*/ 461 h 558"/>
              <a:gd name="T18" fmla="*/ 280 w 1091"/>
              <a:gd name="T19" fmla="*/ 470 h 558"/>
              <a:gd name="T20" fmla="*/ 307 w 1091"/>
              <a:gd name="T21" fmla="*/ 479 h 558"/>
              <a:gd name="T22" fmla="*/ 324 w 1091"/>
              <a:gd name="T23" fmla="*/ 532 h 558"/>
              <a:gd name="T24" fmla="*/ 342 w 1091"/>
              <a:gd name="T25" fmla="*/ 558 h 558"/>
              <a:gd name="T26" fmla="*/ 688 w 1091"/>
              <a:gd name="T27" fmla="*/ 549 h 558"/>
              <a:gd name="T28" fmla="*/ 759 w 1091"/>
              <a:gd name="T29" fmla="*/ 443 h 558"/>
              <a:gd name="T30" fmla="*/ 980 w 1091"/>
              <a:gd name="T31" fmla="*/ 399 h 558"/>
              <a:gd name="T32" fmla="*/ 1051 w 1091"/>
              <a:gd name="T33" fmla="*/ 328 h 558"/>
              <a:gd name="T34" fmla="*/ 1051 w 1091"/>
              <a:gd name="T35" fmla="*/ 186 h 558"/>
              <a:gd name="T36" fmla="*/ 1025 w 1091"/>
              <a:gd name="T37" fmla="*/ 160 h 558"/>
              <a:gd name="T38" fmla="*/ 971 w 1091"/>
              <a:gd name="T39" fmla="*/ 142 h 558"/>
              <a:gd name="T40" fmla="*/ 883 w 1091"/>
              <a:gd name="T41" fmla="*/ 151 h 558"/>
              <a:gd name="T42" fmla="*/ 830 w 1091"/>
              <a:gd name="T43" fmla="*/ 168 h 558"/>
              <a:gd name="T44" fmla="*/ 679 w 1091"/>
              <a:gd name="T45" fmla="*/ 160 h 558"/>
              <a:gd name="T46" fmla="*/ 599 w 1091"/>
              <a:gd name="T47" fmla="*/ 62 h 558"/>
              <a:gd name="T48" fmla="*/ 449 w 1091"/>
              <a:gd name="T49" fmla="*/ 44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1" h="558">
                <a:moveTo>
                  <a:pt x="449" y="44"/>
                </a:moveTo>
                <a:cubicBezTo>
                  <a:pt x="351" y="52"/>
                  <a:pt x="253" y="51"/>
                  <a:pt x="156" y="62"/>
                </a:cubicBezTo>
                <a:cubicBezTo>
                  <a:pt x="137" y="64"/>
                  <a:pt x="103" y="80"/>
                  <a:pt x="103" y="80"/>
                </a:cubicBezTo>
                <a:cubicBezTo>
                  <a:pt x="49" y="159"/>
                  <a:pt x="122" y="63"/>
                  <a:pt x="59" y="115"/>
                </a:cubicBezTo>
                <a:cubicBezTo>
                  <a:pt x="51" y="122"/>
                  <a:pt x="49" y="134"/>
                  <a:pt x="41" y="142"/>
                </a:cubicBezTo>
                <a:cubicBezTo>
                  <a:pt x="33" y="150"/>
                  <a:pt x="23" y="154"/>
                  <a:pt x="14" y="160"/>
                </a:cubicBezTo>
                <a:cubicBezTo>
                  <a:pt x="11" y="169"/>
                  <a:pt x="5" y="177"/>
                  <a:pt x="5" y="186"/>
                </a:cubicBezTo>
                <a:cubicBezTo>
                  <a:pt x="5" y="272"/>
                  <a:pt x="0" y="358"/>
                  <a:pt x="14" y="443"/>
                </a:cubicBezTo>
                <a:cubicBezTo>
                  <a:pt x="19" y="470"/>
                  <a:pt x="67" y="459"/>
                  <a:pt x="94" y="461"/>
                </a:cubicBezTo>
                <a:cubicBezTo>
                  <a:pt x="156" y="466"/>
                  <a:pt x="218" y="467"/>
                  <a:pt x="280" y="470"/>
                </a:cubicBezTo>
                <a:cubicBezTo>
                  <a:pt x="289" y="473"/>
                  <a:pt x="300" y="472"/>
                  <a:pt x="307" y="479"/>
                </a:cubicBezTo>
                <a:cubicBezTo>
                  <a:pt x="310" y="482"/>
                  <a:pt x="322" y="529"/>
                  <a:pt x="324" y="532"/>
                </a:cubicBezTo>
                <a:cubicBezTo>
                  <a:pt x="329" y="541"/>
                  <a:pt x="336" y="549"/>
                  <a:pt x="342" y="558"/>
                </a:cubicBezTo>
                <a:cubicBezTo>
                  <a:pt x="457" y="555"/>
                  <a:pt x="573" y="557"/>
                  <a:pt x="688" y="549"/>
                </a:cubicBezTo>
                <a:cubicBezTo>
                  <a:pt x="736" y="546"/>
                  <a:pt x="710" y="468"/>
                  <a:pt x="759" y="443"/>
                </a:cubicBezTo>
                <a:cubicBezTo>
                  <a:pt x="826" y="409"/>
                  <a:pt x="908" y="405"/>
                  <a:pt x="980" y="399"/>
                </a:cubicBezTo>
                <a:cubicBezTo>
                  <a:pt x="1005" y="374"/>
                  <a:pt x="1022" y="348"/>
                  <a:pt x="1051" y="328"/>
                </a:cubicBezTo>
                <a:cubicBezTo>
                  <a:pt x="1082" y="282"/>
                  <a:pt x="1091" y="234"/>
                  <a:pt x="1051" y="186"/>
                </a:cubicBezTo>
                <a:cubicBezTo>
                  <a:pt x="1043" y="177"/>
                  <a:pt x="1036" y="166"/>
                  <a:pt x="1025" y="160"/>
                </a:cubicBezTo>
                <a:cubicBezTo>
                  <a:pt x="1008" y="151"/>
                  <a:pt x="971" y="142"/>
                  <a:pt x="971" y="142"/>
                </a:cubicBezTo>
                <a:cubicBezTo>
                  <a:pt x="942" y="145"/>
                  <a:pt x="912" y="146"/>
                  <a:pt x="883" y="151"/>
                </a:cubicBezTo>
                <a:cubicBezTo>
                  <a:pt x="865" y="154"/>
                  <a:pt x="830" y="168"/>
                  <a:pt x="830" y="168"/>
                </a:cubicBezTo>
                <a:cubicBezTo>
                  <a:pt x="780" y="165"/>
                  <a:pt x="727" y="176"/>
                  <a:pt x="679" y="160"/>
                </a:cubicBezTo>
                <a:cubicBezTo>
                  <a:pt x="673" y="158"/>
                  <a:pt x="627" y="81"/>
                  <a:pt x="599" y="62"/>
                </a:cubicBezTo>
                <a:cubicBezTo>
                  <a:pt x="556" y="0"/>
                  <a:pt x="592" y="35"/>
                  <a:pt x="449" y="44"/>
                </a:cubicBezTo>
                <a:close/>
              </a:path>
            </a:pathLst>
          </a:custGeom>
          <a:solidFill>
            <a:schemeClr val="bg1"/>
          </a:solidFill>
          <a:ln w="57150" cmpd="sng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85800" y="4419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Cell Membrane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057400" y="17526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Cell Wall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858000" y="2971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Plasmid DNA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505200" y="17526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Cytoplasm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76200" y="2590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DNA</a:t>
            </a: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685800" y="2743200"/>
            <a:ext cx="838200" cy="76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 flipV="1">
            <a:off x="1371600" y="3810000"/>
            <a:ext cx="152400" cy="609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V="1">
            <a:off x="1524000" y="3657600"/>
            <a:ext cx="152400" cy="762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2590800" y="2057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4038600" y="2057400"/>
            <a:ext cx="0" cy="609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667000" y="3962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E. coli</a:t>
            </a:r>
          </a:p>
        </p:txBody>
      </p:sp>
      <p:sp>
        <p:nvSpPr>
          <p:cNvPr id="2070" name="Oval 22"/>
          <p:cNvSpPr>
            <a:spLocks noChangeArrowheads="1"/>
          </p:cNvSpPr>
          <p:nvPr/>
        </p:nvSpPr>
        <p:spPr bwMode="auto">
          <a:xfrm>
            <a:off x="4648200" y="2895600"/>
            <a:ext cx="457200" cy="457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114800" y="40386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Plasmid DNA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371600" y="5562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Answer:  DNA is taken into a host cell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066800" y="48768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This cell is </a:t>
            </a:r>
            <a:r>
              <a:rPr lang="en-US" sz="2400" b="1" u="sng">
                <a:solidFill>
                  <a:srgbClr val="CC0000"/>
                </a:solidFill>
              </a:rPr>
              <a:t>NOT</a:t>
            </a:r>
            <a:r>
              <a:rPr lang="en-US" sz="2400">
                <a:solidFill>
                  <a:srgbClr val="CC0000"/>
                </a:solidFill>
              </a:rPr>
              <a:t> </a:t>
            </a:r>
            <a:r>
              <a:rPr lang="en-US" sz="2400"/>
              <a:t>transformed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066800" y="48768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This cell </a:t>
            </a:r>
            <a:r>
              <a:rPr lang="en-US" sz="2400" b="1" u="sng">
                <a:solidFill>
                  <a:srgbClr val="009900"/>
                </a:solidFill>
              </a:rPr>
              <a:t>is</a:t>
            </a:r>
            <a:r>
              <a:rPr lang="en-US" sz="2400"/>
              <a:t> transformed</a:t>
            </a:r>
          </a:p>
        </p:txBody>
      </p:sp>
    </p:spTree>
    <p:extLst>
      <p:ext uri="{BB962C8B-B14F-4D97-AF65-F5344CB8AC3E}">
        <p14:creationId xmlns:p14="http://schemas.microsoft.com/office/powerpoint/2010/main" val="17360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61" grpId="0"/>
      <p:bldP spid="2070" grpId="0" animBg="1"/>
      <p:bldP spid="2071" grpId="0"/>
      <p:bldP spid="2072" grpId="0"/>
      <p:bldP spid="2073" grpId="0"/>
      <p:bldP spid="20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A Bacterial Lifecycle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143000" y="35814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1143000" y="1295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1143000" y="3352800"/>
            <a:ext cx="1752600" cy="2286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2895600" y="1371600"/>
            <a:ext cx="1295400" cy="1993900"/>
          </a:xfrm>
          <a:custGeom>
            <a:avLst/>
            <a:gdLst>
              <a:gd name="T0" fmla="*/ 0 w 768"/>
              <a:gd name="T1" fmla="*/ 1192 h 1200"/>
              <a:gd name="T2" fmla="*/ 240 w 768"/>
              <a:gd name="T3" fmla="*/ 1144 h 1200"/>
              <a:gd name="T4" fmla="*/ 432 w 768"/>
              <a:gd name="T5" fmla="*/ 856 h 1200"/>
              <a:gd name="T6" fmla="*/ 672 w 768"/>
              <a:gd name="T7" fmla="*/ 136 h 1200"/>
              <a:gd name="T8" fmla="*/ 768 w 768"/>
              <a:gd name="T9" fmla="*/ 4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200">
                <a:moveTo>
                  <a:pt x="0" y="1192"/>
                </a:moveTo>
                <a:cubicBezTo>
                  <a:pt x="84" y="1196"/>
                  <a:pt x="168" y="1200"/>
                  <a:pt x="240" y="1144"/>
                </a:cubicBezTo>
                <a:cubicBezTo>
                  <a:pt x="312" y="1088"/>
                  <a:pt x="360" y="1024"/>
                  <a:pt x="432" y="856"/>
                </a:cubicBezTo>
                <a:cubicBezTo>
                  <a:pt x="504" y="688"/>
                  <a:pt x="616" y="272"/>
                  <a:pt x="672" y="136"/>
                </a:cubicBezTo>
                <a:cubicBezTo>
                  <a:pt x="728" y="0"/>
                  <a:pt x="748" y="20"/>
                  <a:pt x="768" y="40"/>
                </a:cubicBezTo>
              </a:path>
            </a:pathLst>
          </a:custGeom>
          <a:noFill/>
          <a:ln w="762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4191000" y="1371600"/>
            <a:ext cx="9906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>
            <a:off x="5105400" y="1295400"/>
            <a:ext cx="787400" cy="2184400"/>
          </a:xfrm>
          <a:custGeom>
            <a:avLst/>
            <a:gdLst>
              <a:gd name="T0" fmla="*/ 0 w 544"/>
              <a:gd name="T1" fmla="*/ 80 h 1328"/>
              <a:gd name="T2" fmla="*/ 144 w 544"/>
              <a:gd name="T3" fmla="*/ 128 h 1328"/>
              <a:gd name="T4" fmla="*/ 480 w 544"/>
              <a:gd name="T5" fmla="*/ 848 h 1328"/>
              <a:gd name="T6" fmla="*/ 528 w 544"/>
              <a:gd name="T7" fmla="*/ 1328 h 1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" h="1328">
                <a:moveTo>
                  <a:pt x="0" y="80"/>
                </a:moveTo>
                <a:cubicBezTo>
                  <a:pt x="32" y="40"/>
                  <a:pt x="64" y="0"/>
                  <a:pt x="144" y="128"/>
                </a:cubicBezTo>
                <a:cubicBezTo>
                  <a:pt x="224" y="256"/>
                  <a:pt x="416" y="648"/>
                  <a:pt x="480" y="848"/>
                </a:cubicBezTo>
                <a:cubicBezTo>
                  <a:pt x="544" y="1048"/>
                  <a:pt x="536" y="1188"/>
                  <a:pt x="528" y="1328"/>
                </a:cubicBezTo>
              </a:path>
            </a:pathLst>
          </a:custGeom>
          <a:noFill/>
          <a:ln w="762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 rot="16200000">
            <a:off x="-83343" y="2293143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Population size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810000" y="3962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219200" y="3124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Lag phase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 rot="-4129285">
            <a:off x="2742407" y="2362993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Log phase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886200" y="990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Stabilization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 rot="4100315">
            <a:off x="5418932" y="1967706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Death</a:t>
            </a: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990600" y="4648200"/>
            <a:ext cx="4572000" cy="137160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sp>
        <p:nvSpPr>
          <p:cNvPr id="5144" name="Freeform 24"/>
          <p:cNvSpPr>
            <a:spLocks/>
          </p:cNvSpPr>
          <p:nvPr/>
        </p:nvSpPr>
        <p:spPr bwMode="auto">
          <a:xfrm>
            <a:off x="1176338" y="4525963"/>
            <a:ext cx="434975" cy="74612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Freeform 25"/>
          <p:cNvSpPr>
            <a:spLocks/>
          </p:cNvSpPr>
          <p:nvPr/>
        </p:nvSpPr>
        <p:spPr bwMode="auto">
          <a:xfrm>
            <a:off x="1828800" y="44958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Freeform 26"/>
          <p:cNvSpPr>
            <a:spLocks/>
          </p:cNvSpPr>
          <p:nvPr/>
        </p:nvSpPr>
        <p:spPr bwMode="auto">
          <a:xfrm>
            <a:off x="2438400" y="44958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Freeform 27"/>
          <p:cNvSpPr>
            <a:spLocks/>
          </p:cNvSpPr>
          <p:nvPr/>
        </p:nvSpPr>
        <p:spPr bwMode="auto">
          <a:xfrm>
            <a:off x="3048000" y="44958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Freeform 28"/>
          <p:cNvSpPr>
            <a:spLocks/>
          </p:cNvSpPr>
          <p:nvPr/>
        </p:nvSpPr>
        <p:spPr bwMode="auto">
          <a:xfrm>
            <a:off x="3657600" y="44958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343400" y="44958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Freeform 30"/>
          <p:cNvSpPr>
            <a:spLocks/>
          </p:cNvSpPr>
          <p:nvPr/>
        </p:nvSpPr>
        <p:spPr bwMode="auto">
          <a:xfrm rot="10800000">
            <a:off x="1143000" y="47244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Freeform 31"/>
          <p:cNvSpPr>
            <a:spLocks/>
          </p:cNvSpPr>
          <p:nvPr/>
        </p:nvSpPr>
        <p:spPr bwMode="auto">
          <a:xfrm>
            <a:off x="1066800" y="58674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1676400" y="58674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Freeform 33"/>
          <p:cNvSpPr>
            <a:spLocks/>
          </p:cNvSpPr>
          <p:nvPr/>
        </p:nvSpPr>
        <p:spPr bwMode="auto">
          <a:xfrm rot="10800000">
            <a:off x="1828800" y="47244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Freeform 34"/>
          <p:cNvSpPr>
            <a:spLocks/>
          </p:cNvSpPr>
          <p:nvPr/>
        </p:nvSpPr>
        <p:spPr bwMode="auto">
          <a:xfrm rot="10800000">
            <a:off x="2438400" y="47244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Freeform 35"/>
          <p:cNvSpPr>
            <a:spLocks/>
          </p:cNvSpPr>
          <p:nvPr/>
        </p:nvSpPr>
        <p:spPr bwMode="auto">
          <a:xfrm rot="10800000">
            <a:off x="3048000" y="47244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Freeform 36"/>
          <p:cNvSpPr>
            <a:spLocks/>
          </p:cNvSpPr>
          <p:nvPr/>
        </p:nvSpPr>
        <p:spPr bwMode="auto">
          <a:xfrm rot="10800000">
            <a:off x="3657600" y="47244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Freeform 37"/>
          <p:cNvSpPr>
            <a:spLocks/>
          </p:cNvSpPr>
          <p:nvPr/>
        </p:nvSpPr>
        <p:spPr bwMode="auto">
          <a:xfrm rot="10800000">
            <a:off x="4343400" y="47244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Freeform 38"/>
          <p:cNvSpPr>
            <a:spLocks/>
          </p:cNvSpPr>
          <p:nvPr/>
        </p:nvSpPr>
        <p:spPr bwMode="auto">
          <a:xfrm>
            <a:off x="2286000" y="58674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9" name="Freeform 39"/>
          <p:cNvSpPr>
            <a:spLocks/>
          </p:cNvSpPr>
          <p:nvPr/>
        </p:nvSpPr>
        <p:spPr bwMode="auto">
          <a:xfrm>
            <a:off x="2895600" y="58674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" name="Freeform 41"/>
          <p:cNvSpPr>
            <a:spLocks/>
          </p:cNvSpPr>
          <p:nvPr/>
        </p:nvSpPr>
        <p:spPr bwMode="auto">
          <a:xfrm>
            <a:off x="3581400" y="58674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2" name="Freeform 42"/>
          <p:cNvSpPr>
            <a:spLocks/>
          </p:cNvSpPr>
          <p:nvPr/>
        </p:nvSpPr>
        <p:spPr bwMode="auto">
          <a:xfrm>
            <a:off x="4191000" y="58674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3" name="Freeform 43"/>
          <p:cNvSpPr>
            <a:spLocks/>
          </p:cNvSpPr>
          <p:nvPr/>
        </p:nvSpPr>
        <p:spPr bwMode="auto">
          <a:xfrm>
            <a:off x="4800600" y="58674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4" name="Freeform 44"/>
          <p:cNvSpPr>
            <a:spLocks/>
          </p:cNvSpPr>
          <p:nvPr/>
        </p:nvSpPr>
        <p:spPr bwMode="auto">
          <a:xfrm rot="10800000">
            <a:off x="1066800" y="60960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5" name="Freeform 45"/>
          <p:cNvSpPr>
            <a:spLocks/>
          </p:cNvSpPr>
          <p:nvPr/>
        </p:nvSpPr>
        <p:spPr bwMode="auto">
          <a:xfrm rot="10800000">
            <a:off x="1676400" y="60960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6" name="Freeform 46"/>
          <p:cNvSpPr>
            <a:spLocks/>
          </p:cNvSpPr>
          <p:nvPr/>
        </p:nvSpPr>
        <p:spPr bwMode="auto">
          <a:xfrm rot="10800000">
            <a:off x="2286000" y="60960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7" name="Freeform 47"/>
          <p:cNvSpPr>
            <a:spLocks/>
          </p:cNvSpPr>
          <p:nvPr/>
        </p:nvSpPr>
        <p:spPr bwMode="auto">
          <a:xfrm rot="10800000">
            <a:off x="2895600" y="60960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8" name="Freeform 48"/>
          <p:cNvSpPr>
            <a:spLocks/>
          </p:cNvSpPr>
          <p:nvPr/>
        </p:nvSpPr>
        <p:spPr bwMode="auto">
          <a:xfrm rot="10800000">
            <a:off x="4800600" y="60960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9" name="Freeform 49"/>
          <p:cNvSpPr>
            <a:spLocks/>
          </p:cNvSpPr>
          <p:nvPr/>
        </p:nvSpPr>
        <p:spPr bwMode="auto">
          <a:xfrm rot="10800000">
            <a:off x="4191000" y="60960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0" name="Freeform 50"/>
          <p:cNvSpPr>
            <a:spLocks/>
          </p:cNvSpPr>
          <p:nvPr/>
        </p:nvSpPr>
        <p:spPr bwMode="auto">
          <a:xfrm rot="10800000">
            <a:off x="3505200" y="60960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1" name="Freeform 51"/>
          <p:cNvSpPr>
            <a:spLocks/>
          </p:cNvSpPr>
          <p:nvPr/>
        </p:nvSpPr>
        <p:spPr bwMode="auto">
          <a:xfrm rot="16200000">
            <a:off x="658019" y="4904581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2" name="Freeform 52"/>
          <p:cNvSpPr>
            <a:spLocks/>
          </p:cNvSpPr>
          <p:nvPr/>
        </p:nvSpPr>
        <p:spPr bwMode="auto">
          <a:xfrm rot="16200000">
            <a:off x="658019" y="5514181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3" name="Freeform 53"/>
          <p:cNvSpPr>
            <a:spLocks/>
          </p:cNvSpPr>
          <p:nvPr/>
        </p:nvSpPr>
        <p:spPr bwMode="auto">
          <a:xfrm rot="5400000">
            <a:off x="886619" y="4980781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4" name="Freeform 54"/>
          <p:cNvSpPr>
            <a:spLocks/>
          </p:cNvSpPr>
          <p:nvPr/>
        </p:nvSpPr>
        <p:spPr bwMode="auto">
          <a:xfrm rot="5400000">
            <a:off x="886619" y="5514181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5" name="Freeform 55"/>
          <p:cNvSpPr>
            <a:spLocks/>
          </p:cNvSpPr>
          <p:nvPr/>
        </p:nvSpPr>
        <p:spPr bwMode="auto">
          <a:xfrm rot="5400000">
            <a:off x="5458619" y="5209381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6" name="Freeform 56"/>
          <p:cNvSpPr>
            <a:spLocks/>
          </p:cNvSpPr>
          <p:nvPr/>
        </p:nvSpPr>
        <p:spPr bwMode="auto">
          <a:xfrm rot="16200000">
            <a:off x="5268119" y="5095081"/>
            <a:ext cx="434975" cy="1508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8" name="Freeform 58"/>
          <p:cNvSpPr>
            <a:spLocks/>
          </p:cNvSpPr>
          <p:nvPr/>
        </p:nvSpPr>
        <p:spPr bwMode="auto">
          <a:xfrm rot="-3806097">
            <a:off x="5167312" y="5729288"/>
            <a:ext cx="434975" cy="101600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9" name="Freeform 59"/>
          <p:cNvSpPr>
            <a:spLocks/>
          </p:cNvSpPr>
          <p:nvPr/>
        </p:nvSpPr>
        <p:spPr bwMode="auto">
          <a:xfrm rot="6130233" flipH="1">
            <a:off x="5395913" y="5726113"/>
            <a:ext cx="455612" cy="258762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0" name="Freeform 60"/>
          <p:cNvSpPr>
            <a:spLocks/>
          </p:cNvSpPr>
          <p:nvPr/>
        </p:nvSpPr>
        <p:spPr bwMode="auto">
          <a:xfrm>
            <a:off x="4919663" y="4552950"/>
            <a:ext cx="749300" cy="295275"/>
          </a:xfrm>
          <a:custGeom>
            <a:avLst/>
            <a:gdLst>
              <a:gd name="T0" fmla="*/ 0 w 472"/>
              <a:gd name="T1" fmla="*/ 30 h 186"/>
              <a:gd name="T2" fmla="*/ 92 w 472"/>
              <a:gd name="T3" fmla="*/ 3 h 186"/>
              <a:gd name="T4" fmla="*/ 375 w 472"/>
              <a:gd name="T5" fmla="*/ 12 h 186"/>
              <a:gd name="T6" fmla="*/ 384 w 472"/>
              <a:gd name="T7" fmla="*/ 39 h 186"/>
              <a:gd name="T8" fmla="*/ 412 w 472"/>
              <a:gd name="T9" fmla="*/ 49 h 186"/>
              <a:gd name="T10" fmla="*/ 430 w 472"/>
              <a:gd name="T11" fmla="*/ 76 h 186"/>
              <a:gd name="T12" fmla="*/ 458 w 472"/>
              <a:gd name="T13" fmla="*/ 94 h 186"/>
              <a:gd name="T14" fmla="*/ 430 w 472"/>
              <a:gd name="T15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2" h="186">
                <a:moveTo>
                  <a:pt x="0" y="30"/>
                </a:moveTo>
                <a:cubicBezTo>
                  <a:pt x="67" y="8"/>
                  <a:pt x="36" y="17"/>
                  <a:pt x="92" y="3"/>
                </a:cubicBezTo>
                <a:cubicBezTo>
                  <a:pt x="186" y="6"/>
                  <a:pt x="281" y="0"/>
                  <a:pt x="375" y="12"/>
                </a:cubicBezTo>
                <a:cubicBezTo>
                  <a:pt x="384" y="13"/>
                  <a:pt x="377" y="32"/>
                  <a:pt x="384" y="39"/>
                </a:cubicBezTo>
                <a:cubicBezTo>
                  <a:pt x="391" y="46"/>
                  <a:pt x="403" y="46"/>
                  <a:pt x="412" y="49"/>
                </a:cubicBezTo>
                <a:cubicBezTo>
                  <a:pt x="418" y="58"/>
                  <a:pt x="422" y="68"/>
                  <a:pt x="430" y="76"/>
                </a:cubicBezTo>
                <a:cubicBezTo>
                  <a:pt x="438" y="84"/>
                  <a:pt x="456" y="83"/>
                  <a:pt x="458" y="94"/>
                </a:cubicBezTo>
                <a:cubicBezTo>
                  <a:pt x="472" y="171"/>
                  <a:pt x="467" y="167"/>
                  <a:pt x="430" y="18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1" name="Freeform 61"/>
          <p:cNvSpPr>
            <a:spLocks/>
          </p:cNvSpPr>
          <p:nvPr/>
        </p:nvSpPr>
        <p:spPr bwMode="auto">
          <a:xfrm>
            <a:off x="4935538" y="4716463"/>
            <a:ext cx="565150" cy="228600"/>
          </a:xfrm>
          <a:custGeom>
            <a:avLst/>
            <a:gdLst>
              <a:gd name="T0" fmla="*/ 0 w 356"/>
              <a:gd name="T1" fmla="*/ 0 h 144"/>
              <a:gd name="T2" fmla="*/ 356 w 356"/>
              <a:gd name="T3" fmla="*/ 74 h 1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6" h="144">
                <a:moveTo>
                  <a:pt x="0" y="0"/>
                </a:moveTo>
                <a:cubicBezTo>
                  <a:pt x="28" y="144"/>
                  <a:pt x="247" y="74"/>
                  <a:pt x="356" y="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1600200" y="5029200"/>
            <a:ext cx="19050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6019800" y="53340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Competent Cells</a:t>
            </a:r>
          </a:p>
        </p:txBody>
      </p:sp>
      <p:sp>
        <p:nvSpPr>
          <p:cNvPr id="5184" name="AutoShape 64"/>
          <p:cNvSpPr>
            <a:spLocks noChangeArrowheads="1"/>
          </p:cNvSpPr>
          <p:nvPr/>
        </p:nvSpPr>
        <p:spPr bwMode="auto">
          <a:xfrm>
            <a:off x="838200" y="4572000"/>
            <a:ext cx="4724400" cy="15240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5" name="AutoShape 65"/>
          <p:cNvSpPr>
            <a:spLocks noChangeArrowheads="1"/>
          </p:cNvSpPr>
          <p:nvPr/>
        </p:nvSpPr>
        <p:spPr bwMode="auto">
          <a:xfrm>
            <a:off x="914400" y="4648200"/>
            <a:ext cx="4572000" cy="137160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sp>
        <p:nvSpPr>
          <p:cNvPr id="5186" name="AutoShape 66"/>
          <p:cNvSpPr>
            <a:spLocks noChangeArrowheads="1"/>
          </p:cNvSpPr>
          <p:nvPr/>
        </p:nvSpPr>
        <p:spPr bwMode="auto">
          <a:xfrm>
            <a:off x="990600" y="4724400"/>
            <a:ext cx="4419600" cy="12192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7" name="Freeform 67"/>
          <p:cNvSpPr>
            <a:spLocks/>
          </p:cNvSpPr>
          <p:nvPr/>
        </p:nvSpPr>
        <p:spPr bwMode="auto">
          <a:xfrm>
            <a:off x="1392238" y="4818063"/>
            <a:ext cx="1731962" cy="885825"/>
          </a:xfrm>
          <a:custGeom>
            <a:avLst/>
            <a:gdLst>
              <a:gd name="T0" fmla="*/ 449 w 1091"/>
              <a:gd name="T1" fmla="*/ 44 h 558"/>
              <a:gd name="T2" fmla="*/ 156 w 1091"/>
              <a:gd name="T3" fmla="*/ 62 h 558"/>
              <a:gd name="T4" fmla="*/ 103 w 1091"/>
              <a:gd name="T5" fmla="*/ 80 h 558"/>
              <a:gd name="T6" fmla="*/ 59 w 1091"/>
              <a:gd name="T7" fmla="*/ 115 h 558"/>
              <a:gd name="T8" fmla="*/ 41 w 1091"/>
              <a:gd name="T9" fmla="*/ 142 h 558"/>
              <a:gd name="T10" fmla="*/ 14 w 1091"/>
              <a:gd name="T11" fmla="*/ 160 h 558"/>
              <a:gd name="T12" fmla="*/ 5 w 1091"/>
              <a:gd name="T13" fmla="*/ 186 h 558"/>
              <a:gd name="T14" fmla="*/ 14 w 1091"/>
              <a:gd name="T15" fmla="*/ 443 h 558"/>
              <a:gd name="T16" fmla="*/ 94 w 1091"/>
              <a:gd name="T17" fmla="*/ 461 h 558"/>
              <a:gd name="T18" fmla="*/ 280 w 1091"/>
              <a:gd name="T19" fmla="*/ 470 h 558"/>
              <a:gd name="T20" fmla="*/ 307 w 1091"/>
              <a:gd name="T21" fmla="*/ 479 h 558"/>
              <a:gd name="T22" fmla="*/ 324 w 1091"/>
              <a:gd name="T23" fmla="*/ 532 h 558"/>
              <a:gd name="T24" fmla="*/ 342 w 1091"/>
              <a:gd name="T25" fmla="*/ 558 h 558"/>
              <a:gd name="T26" fmla="*/ 688 w 1091"/>
              <a:gd name="T27" fmla="*/ 549 h 558"/>
              <a:gd name="T28" fmla="*/ 759 w 1091"/>
              <a:gd name="T29" fmla="*/ 443 h 558"/>
              <a:gd name="T30" fmla="*/ 980 w 1091"/>
              <a:gd name="T31" fmla="*/ 399 h 558"/>
              <a:gd name="T32" fmla="*/ 1051 w 1091"/>
              <a:gd name="T33" fmla="*/ 328 h 558"/>
              <a:gd name="T34" fmla="*/ 1051 w 1091"/>
              <a:gd name="T35" fmla="*/ 186 h 558"/>
              <a:gd name="T36" fmla="*/ 1025 w 1091"/>
              <a:gd name="T37" fmla="*/ 160 h 558"/>
              <a:gd name="T38" fmla="*/ 971 w 1091"/>
              <a:gd name="T39" fmla="*/ 142 h 558"/>
              <a:gd name="T40" fmla="*/ 883 w 1091"/>
              <a:gd name="T41" fmla="*/ 151 h 558"/>
              <a:gd name="T42" fmla="*/ 830 w 1091"/>
              <a:gd name="T43" fmla="*/ 168 h 558"/>
              <a:gd name="T44" fmla="*/ 679 w 1091"/>
              <a:gd name="T45" fmla="*/ 160 h 558"/>
              <a:gd name="T46" fmla="*/ 599 w 1091"/>
              <a:gd name="T47" fmla="*/ 62 h 558"/>
              <a:gd name="T48" fmla="*/ 449 w 1091"/>
              <a:gd name="T49" fmla="*/ 44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1" h="558">
                <a:moveTo>
                  <a:pt x="449" y="44"/>
                </a:moveTo>
                <a:cubicBezTo>
                  <a:pt x="351" y="52"/>
                  <a:pt x="253" y="51"/>
                  <a:pt x="156" y="62"/>
                </a:cubicBezTo>
                <a:cubicBezTo>
                  <a:pt x="137" y="64"/>
                  <a:pt x="103" y="80"/>
                  <a:pt x="103" y="80"/>
                </a:cubicBezTo>
                <a:cubicBezTo>
                  <a:pt x="49" y="159"/>
                  <a:pt x="122" y="63"/>
                  <a:pt x="59" y="115"/>
                </a:cubicBezTo>
                <a:cubicBezTo>
                  <a:pt x="51" y="122"/>
                  <a:pt x="49" y="134"/>
                  <a:pt x="41" y="142"/>
                </a:cubicBezTo>
                <a:cubicBezTo>
                  <a:pt x="33" y="150"/>
                  <a:pt x="23" y="154"/>
                  <a:pt x="14" y="160"/>
                </a:cubicBezTo>
                <a:cubicBezTo>
                  <a:pt x="11" y="169"/>
                  <a:pt x="5" y="177"/>
                  <a:pt x="5" y="186"/>
                </a:cubicBezTo>
                <a:cubicBezTo>
                  <a:pt x="5" y="272"/>
                  <a:pt x="0" y="358"/>
                  <a:pt x="14" y="443"/>
                </a:cubicBezTo>
                <a:cubicBezTo>
                  <a:pt x="19" y="470"/>
                  <a:pt x="67" y="459"/>
                  <a:pt x="94" y="461"/>
                </a:cubicBezTo>
                <a:cubicBezTo>
                  <a:pt x="156" y="466"/>
                  <a:pt x="218" y="467"/>
                  <a:pt x="280" y="470"/>
                </a:cubicBezTo>
                <a:cubicBezTo>
                  <a:pt x="289" y="473"/>
                  <a:pt x="300" y="472"/>
                  <a:pt x="307" y="479"/>
                </a:cubicBezTo>
                <a:cubicBezTo>
                  <a:pt x="310" y="482"/>
                  <a:pt x="322" y="529"/>
                  <a:pt x="324" y="532"/>
                </a:cubicBezTo>
                <a:cubicBezTo>
                  <a:pt x="329" y="541"/>
                  <a:pt x="336" y="549"/>
                  <a:pt x="342" y="558"/>
                </a:cubicBezTo>
                <a:cubicBezTo>
                  <a:pt x="457" y="555"/>
                  <a:pt x="573" y="557"/>
                  <a:pt x="688" y="549"/>
                </a:cubicBezTo>
                <a:cubicBezTo>
                  <a:pt x="736" y="546"/>
                  <a:pt x="710" y="468"/>
                  <a:pt x="759" y="443"/>
                </a:cubicBezTo>
                <a:cubicBezTo>
                  <a:pt x="826" y="409"/>
                  <a:pt x="908" y="405"/>
                  <a:pt x="980" y="399"/>
                </a:cubicBezTo>
                <a:cubicBezTo>
                  <a:pt x="1005" y="374"/>
                  <a:pt x="1022" y="348"/>
                  <a:pt x="1051" y="328"/>
                </a:cubicBezTo>
                <a:cubicBezTo>
                  <a:pt x="1082" y="282"/>
                  <a:pt x="1091" y="234"/>
                  <a:pt x="1051" y="186"/>
                </a:cubicBezTo>
                <a:cubicBezTo>
                  <a:pt x="1043" y="177"/>
                  <a:pt x="1036" y="166"/>
                  <a:pt x="1025" y="160"/>
                </a:cubicBezTo>
                <a:cubicBezTo>
                  <a:pt x="1008" y="151"/>
                  <a:pt x="971" y="142"/>
                  <a:pt x="971" y="142"/>
                </a:cubicBezTo>
                <a:cubicBezTo>
                  <a:pt x="942" y="145"/>
                  <a:pt x="912" y="146"/>
                  <a:pt x="883" y="151"/>
                </a:cubicBezTo>
                <a:cubicBezTo>
                  <a:pt x="865" y="154"/>
                  <a:pt x="830" y="168"/>
                  <a:pt x="830" y="168"/>
                </a:cubicBezTo>
                <a:cubicBezTo>
                  <a:pt x="780" y="165"/>
                  <a:pt x="727" y="176"/>
                  <a:pt x="679" y="160"/>
                </a:cubicBezTo>
                <a:cubicBezTo>
                  <a:pt x="673" y="158"/>
                  <a:pt x="627" y="81"/>
                  <a:pt x="599" y="62"/>
                </a:cubicBezTo>
                <a:cubicBezTo>
                  <a:pt x="556" y="0"/>
                  <a:pt x="592" y="35"/>
                  <a:pt x="449" y="44"/>
                </a:cubicBezTo>
                <a:close/>
              </a:path>
            </a:pathLst>
          </a:custGeom>
          <a:solidFill>
            <a:schemeClr val="bg1"/>
          </a:solidFill>
          <a:ln w="57150" cmpd="sng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6019800" y="50292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Not Competent Cells</a:t>
            </a:r>
            <a:r>
              <a:rPr lang="en-US"/>
              <a:t> </a:t>
            </a:r>
          </a:p>
        </p:txBody>
      </p:sp>
      <p:sp>
        <p:nvSpPr>
          <p:cNvPr id="5191" name="Line 71"/>
          <p:cNvSpPr>
            <a:spLocks noChangeShapeType="1"/>
          </p:cNvSpPr>
          <p:nvPr/>
        </p:nvSpPr>
        <p:spPr bwMode="auto">
          <a:xfrm>
            <a:off x="4191000" y="1295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1295400" y="3657600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Before 24 hours</a:t>
            </a:r>
          </a:p>
        </p:txBody>
      </p:sp>
      <p:sp>
        <p:nvSpPr>
          <p:cNvPr id="5193" name="Text Box 73"/>
          <p:cNvSpPr txBox="1">
            <a:spLocks noChangeArrowheads="1"/>
          </p:cNvSpPr>
          <p:nvPr/>
        </p:nvSpPr>
        <p:spPr bwMode="auto">
          <a:xfrm>
            <a:off x="3886200" y="365760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After 24 hours</a:t>
            </a:r>
          </a:p>
        </p:txBody>
      </p:sp>
    </p:spTree>
    <p:extLst>
      <p:ext uri="{BB962C8B-B14F-4D97-AF65-F5344CB8AC3E}">
        <p14:creationId xmlns:p14="http://schemas.microsoft.com/office/powerpoint/2010/main" val="323851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32" grpId="0" animBg="1"/>
      <p:bldP spid="5133" grpId="0" animBg="1"/>
      <p:bldP spid="5134" grpId="0" animBg="1"/>
      <p:bldP spid="5138" grpId="0"/>
      <p:bldP spid="5139" grpId="0"/>
      <p:bldP spid="5141" grpId="0"/>
      <p:bldP spid="5142" grpId="0" animBg="1"/>
      <p:bldP spid="5142" grpId="1" animBg="1"/>
      <p:bldP spid="5144" grpId="0" animBg="1"/>
      <p:bldP spid="5144" grpId="1" animBg="1"/>
      <p:bldP spid="5145" grpId="0" animBg="1"/>
      <p:bldP spid="5145" grpId="1" animBg="1"/>
      <p:bldP spid="5146" grpId="0" animBg="1"/>
      <p:bldP spid="5146" grpId="1" animBg="1"/>
      <p:bldP spid="5147" grpId="0" animBg="1"/>
      <p:bldP spid="5147" grpId="1" animBg="1"/>
      <p:bldP spid="5148" grpId="0" animBg="1"/>
      <p:bldP spid="5148" grpId="1" animBg="1"/>
      <p:bldP spid="5149" grpId="0" animBg="1"/>
      <p:bldP spid="5149" grpId="1" animBg="1"/>
      <p:bldP spid="5150" grpId="0" animBg="1"/>
      <p:bldP spid="5150" grpId="1" animBg="1"/>
      <p:bldP spid="5151" grpId="0" animBg="1"/>
      <p:bldP spid="5151" grpId="1" animBg="1"/>
      <p:bldP spid="5152" grpId="0" animBg="1"/>
      <p:bldP spid="5152" grpId="1" animBg="1"/>
      <p:bldP spid="5153" grpId="0" animBg="1"/>
      <p:bldP spid="5153" grpId="1" animBg="1"/>
      <p:bldP spid="5154" grpId="0" animBg="1"/>
      <p:bldP spid="5154" grpId="1" animBg="1"/>
      <p:bldP spid="5155" grpId="0" animBg="1"/>
      <p:bldP spid="5155" grpId="1" animBg="1"/>
      <p:bldP spid="5156" grpId="0" animBg="1"/>
      <p:bldP spid="5156" grpId="1" animBg="1"/>
      <p:bldP spid="5157" grpId="0" animBg="1"/>
      <p:bldP spid="5157" grpId="1" animBg="1"/>
      <p:bldP spid="5158" grpId="0" animBg="1"/>
      <p:bldP spid="5158" grpId="1" animBg="1"/>
      <p:bldP spid="5159" grpId="0" animBg="1"/>
      <p:bldP spid="5159" grpId="1" animBg="1"/>
      <p:bldP spid="5161" grpId="0" animBg="1"/>
      <p:bldP spid="5161" grpId="1" animBg="1"/>
      <p:bldP spid="5162" grpId="0" animBg="1"/>
      <p:bldP spid="5162" grpId="1" animBg="1"/>
      <p:bldP spid="5163" grpId="0" animBg="1"/>
      <p:bldP spid="5163" grpId="1" animBg="1"/>
      <p:bldP spid="5164" grpId="0" animBg="1"/>
      <p:bldP spid="5164" grpId="1" animBg="1"/>
      <p:bldP spid="5165" grpId="0" animBg="1"/>
      <p:bldP spid="5165" grpId="1" animBg="1"/>
      <p:bldP spid="5166" grpId="0" animBg="1"/>
      <p:bldP spid="5166" grpId="1" animBg="1"/>
      <p:bldP spid="5167" grpId="0" animBg="1"/>
      <p:bldP spid="5167" grpId="1" animBg="1"/>
      <p:bldP spid="5168" grpId="0" animBg="1"/>
      <p:bldP spid="5168" grpId="1" animBg="1"/>
      <p:bldP spid="5169" grpId="0" animBg="1"/>
      <p:bldP spid="5169" grpId="1" animBg="1"/>
      <p:bldP spid="5170" grpId="0" animBg="1"/>
      <p:bldP spid="5170" grpId="1" animBg="1"/>
      <p:bldP spid="5171" grpId="0" animBg="1"/>
      <p:bldP spid="5171" grpId="1" animBg="1"/>
      <p:bldP spid="5172" grpId="0" animBg="1"/>
      <p:bldP spid="5172" grpId="1" animBg="1"/>
      <p:bldP spid="5173" grpId="0" animBg="1"/>
      <p:bldP spid="5173" grpId="1" animBg="1"/>
      <p:bldP spid="5174" grpId="0" animBg="1"/>
      <p:bldP spid="5174" grpId="1" animBg="1"/>
      <p:bldP spid="5175" grpId="0" animBg="1"/>
      <p:bldP spid="5175" grpId="1" animBg="1"/>
      <p:bldP spid="5176" grpId="0" animBg="1"/>
      <p:bldP spid="5176" grpId="1" animBg="1"/>
      <p:bldP spid="5178" grpId="0" animBg="1"/>
      <p:bldP spid="5178" grpId="1" animBg="1"/>
      <p:bldP spid="5179" grpId="0" animBg="1"/>
      <p:bldP spid="5179" grpId="1" animBg="1"/>
      <p:bldP spid="5180" grpId="0" animBg="1"/>
      <p:bldP spid="5180" grpId="1" animBg="1"/>
      <p:bldP spid="5181" grpId="0" animBg="1"/>
      <p:bldP spid="5181" grpId="1" animBg="1"/>
      <p:bldP spid="5182" grpId="0" animBg="1"/>
      <p:bldP spid="5182" grpId="1" animBg="1"/>
      <p:bldP spid="5183" grpId="0"/>
      <p:bldP spid="5183" grpId="1"/>
      <p:bldP spid="5184" grpId="0" animBg="1"/>
      <p:bldP spid="5185" grpId="0" animBg="1"/>
      <p:bldP spid="5186" grpId="0" animBg="1"/>
      <p:bldP spid="51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sz="3200" b="1"/>
              <a:t>What Happens During the 1</a:t>
            </a:r>
            <a:r>
              <a:rPr lang="en-US" sz="3200" b="1" baseline="30000"/>
              <a:t>st</a:t>
            </a:r>
            <a:r>
              <a:rPr lang="en-US" sz="3200" b="1"/>
              <a:t> Incubation?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457200" y="4953000"/>
            <a:ext cx="4572000" cy="137160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642938" y="4830763"/>
            <a:ext cx="434975" cy="74612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1295400" y="4800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1905000" y="4800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2514600" y="4800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3124200" y="4800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3810000" y="4800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 rot="10800000">
            <a:off x="609600" y="5029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533400" y="6172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1143000" y="6172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 rot="10800000">
            <a:off x="1295400" y="5029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 rot="10800000">
            <a:off x="1905000" y="5029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 rot="10800000">
            <a:off x="2514600" y="5029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Freeform 18"/>
          <p:cNvSpPr>
            <a:spLocks/>
          </p:cNvSpPr>
          <p:nvPr/>
        </p:nvSpPr>
        <p:spPr bwMode="auto">
          <a:xfrm rot="10800000">
            <a:off x="3124200" y="5029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Freeform 19"/>
          <p:cNvSpPr>
            <a:spLocks/>
          </p:cNvSpPr>
          <p:nvPr/>
        </p:nvSpPr>
        <p:spPr bwMode="auto">
          <a:xfrm rot="10800000">
            <a:off x="3810000" y="5029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1752600" y="6172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2362200" y="6172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>
            <a:off x="3048000" y="6172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Freeform 23"/>
          <p:cNvSpPr>
            <a:spLocks/>
          </p:cNvSpPr>
          <p:nvPr/>
        </p:nvSpPr>
        <p:spPr bwMode="auto">
          <a:xfrm>
            <a:off x="3657600" y="6172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Freeform 24"/>
          <p:cNvSpPr>
            <a:spLocks/>
          </p:cNvSpPr>
          <p:nvPr/>
        </p:nvSpPr>
        <p:spPr bwMode="auto">
          <a:xfrm>
            <a:off x="4267200" y="6172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Freeform 25"/>
          <p:cNvSpPr>
            <a:spLocks/>
          </p:cNvSpPr>
          <p:nvPr/>
        </p:nvSpPr>
        <p:spPr bwMode="auto">
          <a:xfrm rot="10800000">
            <a:off x="533400" y="64008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Freeform 26"/>
          <p:cNvSpPr>
            <a:spLocks/>
          </p:cNvSpPr>
          <p:nvPr/>
        </p:nvSpPr>
        <p:spPr bwMode="auto">
          <a:xfrm rot="10800000">
            <a:off x="1143000" y="64008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Freeform 27"/>
          <p:cNvSpPr>
            <a:spLocks/>
          </p:cNvSpPr>
          <p:nvPr/>
        </p:nvSpPr>
        <p:spPr bwMode="auto">
          <a:xfrm rot="10800000">
            <a:off x="1752600" y="64008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Freeform 28"/>
          <p:cNvSpPr>
            <a:spLocks/>
          </p:cNvSpPr>
          <p:nvPr/>
        </p:nvSpPr>
        <p:spPr bwMode="auto">
          <a:xfrm rot="10800000">
            <a:off x="2362200" y="64008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Freeform 29"/>
          <p:cNvSpPr>
            <a:spLocks/>
          </p:cNvSpPr>
          <p:nvPr/>
        </p:nvSpPr>
        <p:spPr bwMode="auto">
          <a:xfrm rot="10800000">
            <a:off x="4267200" y="64008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Freeform 30"/>
          <p:cNvSpPr>
            <a:spLocks/>
          </p:cNvSpPr>
          <p:nvPr/>
        </p:nvSpPr>
        <p:spPr bwMode="auto">
          <a:xfrm rot="10800000">
            <a:off x="3657600" y="64008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Freeform 31"/>
          <p:cNvSpPr>
            <a:spLocks/>
          </p:cNvSpPr>
          <p:nvPr/>
        </p:nvSpPr>
        <p:spPr bwMode="auto">
          <a:xfrm rot="10800000">
            <a:off x="2971800" y="64008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Freeform 32"/>
          <p:cNvSpPr>
            <a:spLocks/>
          </p:cNvSpPr>
          <p:nvPr/>
        </p:nvSpPr>
        <p:spPr bwMode="auto">
          <a:xfrm rot="16200000">
            <a:off x="124619" y="5209381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Freeform 33"/>
          <p:cNvSpPr>
            <a:spLocks/>
          </p:cNvSpPr>
          <p:nvPr/>
        </p:nvSpPr>
        <p:spPr bwMode="auto">
          <a:xfrm rot="16200000">
            <a:off x="124619" y="5818981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2" name="Freeform 34"/>
          <p:cNvSpPr>
            <a:spLocks/>
          </p:cNvSpPr>
          <p:nvPr/>
        </p:nvSpPr>
        <p:spPr bwMode="auto">
          <a:xfrm rot="5400000">
            <a:off x="353219" y="5285581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3" name="Freeform 35"/>
          <p:cNvSpPr>
            <a:spLocks/>
          </p:cNvSpPr>
          <p:nvPr/>
        </p:nvSpPr>
        <p:spPr bwMode="auto">
          <a:xfrm rot="5400000">
            <a:off x="353219" y="5818981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4" name="Freeform 36"/>
          <p:cNvSpPr>
            <a:spLocks/>
          </p:cNvSpPr>
          <p:nvPr/>
        </p:nvSpPr>
        <p:spPr bwMode="auto">
          <a:xfrm rot="5400000">
            <a:off x="4925219" y="5514181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5" name="Freeform 37"/>
          <p:cNvSpPr>
            <a:spLocks/>
          </p:cNvSpPr>
          <p:nvPr/>
        </p:nvSpPr>
        <p:spPr bwMode="auto">
          <a:xfrm rot="16200000">
            <a:off x="4734719" y="5399881"/>
            <a:ext cx="434975" cy="1508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6" name="Freeform 38"/>
          <p:cNvSpPr>
            <a:spLocks/>
          </p:cNvSpPr>
          <p:nvPr/>
        </p:nvSpPr>
        <p:spPr bwMode="auto">
          <a:xfrm rot="-3806097">
            <a:off x="4633912" y="6034088"/>
            <a:ext cx="434975" cy="101600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7" name="Freeform 39"/>
          <p:cNvSpPr>
            <a:spLocks/>
          </p:cNvSpPr>
          <p:nvPr/>
        </p:nvSpPr>
        <p:spPr bwMode="auto">
          <a:xfrm rot="6130233" flipH="1">
            <a:off x="4862513" y="6030913"/>
            <a:ext cx="455612" cy="258762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8" name="Freeform 40"/>
          <p:cNvSpPr>
            <a:spLocks/>
          </p:cNvSpPr>
          <p:nvPr/>
        </p:nvSpPr>
        <p:spPr bwMode="auto">
          <a:xfrm>
            <a:off x="4386263" y="4857750"/>
            <a:ext cx="749300" cy="295275"/>
          </a:xfrm>
          <a:custGeom>
            <a:avLst/>
            <a:gdLst>
              <a:gd name="T0" fmla="*/ 0 w 472"/>
              <a:gd name="T1" fmla="*/ 30 h 186"/>
              <a:gd name="T2" fmla="*/ 92 w 472"/>
              <a:gd name="T3" fmla="*/ 3 h 186"/>
              <a:gd name="T4" fmla="*/ 375 w 472"/>
              <a:gd name="T5" fmla="*/ 12 h 186"/>
              <a:gd name="T6" fmla="*/ 384 w 472"/>
              <a:gd name="T7" fmla="*/ 39 h 186"/>
              <a:gd name="T8" fmla="*/ 412 w 472"/>
              <a:gd name="T9" fmla="*/ 49 h 186"/>
              <a:gd name="T10" fmla="*/ 430 w 472"/>
              <a:gd name="T11" fmla="*/ 76 h 186"/>
              <a:gd name="T12" fmla="*/ 458 w 472"/>
              <a:gd name="T13" fmla="*/ 94 h 186"/>
              <a:gd name="T14" fmla="*/ 430 w 472"/>
              <a:gd name="T15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2" h="186">
                <a:moveTo>
                  <a:pt x="0" y="30"/>
                </a:moveTo>
                <a:cubicBezTo>
                  <a:pt x="67" y="8"/>
                  <a:pt x="36" y="17"/>
                  <a:pt x="92" y="3"/>
                </a:cubicBezTo>
                <a:cubicBezTo>
                  <a:pt x="186" y="6"/>
                  <a:pt x="281" y="0"/>
                  <a:pt x="375" y="12"/>
                </a:cubicBezTo>
                <a:cubicBezTo>
                  <a:pt x="384" y="13"/>
                  <a:pt x="377" y="32"/>
                  <a:pt x="384" y="39"/>
                </a:cubicBezTo>
                <a:cubicBezTo>
                  <a:pt x="391" y="46"/>
                  <a:pt x="403" y="46"/>
                  <a:pt x="412" y="49"/>
                </a:cubicBezTo>
                <a:cubicBezTo>
                  <a:pt x="418" y="58"/>
                  <a:pt x="422" y="68"/>
                  <a:pt x="430" y="76"/>
                </a:cubicBezTo>
                <a:cubicBezTo>
                  <a:pt x="438" y="84"/>
                  <a:pt x="456" y="83"/>
                  <a:pt x="458" y="94"/>
                </a:cubicBezTo>
                <a:cubicBezTo>
                  <a:pt x="472" y="171"/>
                  <a:pt x="467" y="167"/>
                  <a:pt x="430" y="18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" name="Freeform 41"/>
          <p:cNvSpPr>
            <a:spLocks/>
          </p:cNvSpPr>
          <p:nvPr/>
        </p:nvSpPr>
        <p:spPr bwMode="auto">
          <a:xfrm>
            <a:off x="4402138" y="5021263"/>
            <a:ext cx="565150" cy="228600"/>
          </a:xfrm>
          <a:custGeom>
            <a:avLst/>
            <a:gdLst>
              <a:gd name="T0" fmla="*/ 0 w 356"/>
              <a:gd name="T1" fmla="*/ 0 h 144"/>
              <a:gd name="T2" fmla="*/ 356 w 356"/>
              <a:gd name="T3" fmla="*/ 74 h 1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6" h="144">
                <a:moveTo>
                  <a:pt x="0" y="0"/>
                </a:moveTo>
                <a:cubicBezTo>
                  <a:pt x="28" y="144"/>
                  <a:pt x="247" y="74"/>
                  <a:pt x="356" y="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1066800" y="5334000"/>
            <a:ext cx="1905000" cy="533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" name="Oval 107"/>
          <p:cNvSpPr>
            <a:spLocks noChangeArrowheads="1"/>
          </p:cNvSpPr>
          <p:nvPr/>
        </p:nvSpPr>
        <p:spPr bwMode="auto">
          <a:xfrm>
            <a:off x="4343400" y="1524000"/>
            <a:ext cx="4800600" cy="3124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6" name="Line 108"/>
          <p:cNvSpPr>
            <a:spLocks noChangeShapeType="1"/>
          </p:cNvSpPr>
          <p:nvPr/>
        </p:nvSpPr>
        <p:spPr bwMode="auto">
          <a:xfrm>
            <a:off x="4343400" y="3276600"/>
            <a:ext cx="609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" name="Line 109"/>
          <p:cNvSpPr>
            <a:spLocks noChangeShapeType="1"/>
          </p:cNvSpPr>
          <p:nvPr/>
        </p:nvSpPr>
        <p:spPr bwMode="auto">
          <a:xfrm flipV="1">
            <a:off x="5105400" y="4648200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" name="Oval 110"/>
          <p:cNvSpPr>
            <a:spLocks noChangeArrowheads="1"/>
          </p:cNvSpPr>
          <p:nvPr/>
        </p:nvSpPr>
        <p:spPr bwMode="auto">
          <a:xfrm>
            <a:off x="4800600" y="2362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279" name="Oval 111"/>
          <p:cNvSpPr>
            <a:spLocks noChangeArrowheads="1"/>
          </p:cNvSpPr>
          <p:nvPr/>
        </p:nvSpPr>
        <p:spPr bwMode="auto">
          <a:xfrm>
            <a:off x="4953000" y="2514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0" name="Oval 112"/>
          <p:cNvSpPr>
            <a:spLocks noChangeArrowheads="1"/>
          </p:cNvSpPr>
          <p:nvPr/>
        </p:nvSpPr>
        <p:spPr bwMode="auto">
          <a:xfrm>
            <a:off x="5105400" y="2667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" name="Oval 113"/>
          <p:cNvSpPr>
            <a:spLocks noChangeArrowheads="1"/>
          </p:cNvSpPr>
          <p:nvPr/>
        </p:nvSpPr>
        <p:spPr bwMode="auto">
          <a:xfrm>
            <a:off x="5257800" y="2819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2" name="Oval 114"/>
          <p:cNvSpPr>
            <a:spLocks noChangeArrowheads="1"/>
          </p:cNvSpPr>
          <p:nvPr/>
        </p:nvSpPr>
        <p:spPr bwMode="auto">
          <a:xfrm>
            <a:off x="5410200" y="2971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3" name="Oval 115"/>
          <p:cNvSpPr>
            <a:spLocks noChangeArrowheads="1"/>
          </p:cNvSpPr>
          <p:nvPr/>
        </p:nvSpPr>
        <p:spPr bwMode="auto">
          <a:xfrm>
            <a:off x="5562600" y="3124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4" name="Oval 116"/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5" name="Oval 117"/>
          <p:cNvSpPr>
            <a:spLocks noChangeArrowheads="1"/>
          </p:cNvSpPr>
          <p:nvPr/>
        </p:nvSpPr>
        <p:spPr bwMode="auto">
          <a:xfrm>
            <a:off x="5867400" y="3429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6" name="Oval 118"/>
          <p:cNvSpPr>
            <a:spLocks noChangeArrowheads="1"/>
          </p:cNvSpPr>
          <p:nvPr/>
        </p:nvSpPr>
        <p:spPr bwMode="auto">
          <a:xfrm>
            <a:off x="6019800" y="3581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7" name="Oval 119"/>
          <p:cNvSpPr>
            <a:spLocks noChangeArrowheads="1"/>
          </p:cNvSpPr>
          <p:nvPr/>
        </p:nvSpPr>
        <p:spPr bwMode="auto">
          <a:xfrm>
            <a:off x="6172200" y="3733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8" name="Oval 120"/>
          <p:cNvSpPr>
            <a:spLocks noChangeArrowheads="1"/>
          </p:cNvSpPr>
          <p:nvPr/>
        </p:nvSpPr>
        <p:spPr bwMode="auto">
          <a:xfrm>
            <a:off x="6324600" y="3886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9" name="Oval 121"/>
          <p:cNvSpPr>
            <a:spLocks noChangeArrowheads="1"/>
          </p:cNvSpPr>
          <p:nvPr/>
        </p:nvSpPr>
        <p:spPr bwMode="auto">
          <a:xfrm>
            <a:off x="6477000" y="4038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" name="Oval 122"/>
          <p:cNvSpPr>
            <a:spLocks noChangeArrowheads="1"/>
          </p:cNvSpPr>
          <p:nvPr/>
        </p:nvSpPr>
        <p:spPr bwMode="auto">
          <a:xfrm>
            <a:off x="6629400" y="4191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" name="Oval 123"/>
          <p:cNvSpPr>
            <a:spLocks noChangeArrowheads="1"/>
          </p:cNvSpPr>
          <p:nvPr/>
        </p:nvSpPr>
        <p:spPr bwMode="auto">
          <a:xfrm>
            <a:off x="5867400" y="1600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2" name="Oval 124"/>
          <p:cNvSpPr>
            <a:spLocks noChangeArrowheads="1"/>
          </p:cNvSpPr>
          <p:nvPr/>
        </p:nvSpPr>
        <p:spPr bwMode="auto">
          <a:xfrm>
            <a:off x="6172200" y="1905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3" name="Oval 125"/>
          <p:cNvSpPr>
            <a:spLocks noChangeArrowheads="1"/>
          </p:cNvSpPr>
          <p:nvPr/>
        </p:nvSpPr>
        <p:spPr bwMode="auto">
          <a:xfrm>
            <a:off x="6324600" y="2057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4" name="Oval 126"/>
          <p:cNvSpPr>
            <a:spLocks noChangeArrowheads="1"/>
          </p:cNvSpPr>
          <p:nvPr/>
        </p:nvSpPr>
        <p:spPr bwMode="auto">
          <a:xfrm>
            <a:off x="6477000" y="2209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5" name="Oval 127"/>
          <p:cNvSpPr>
            <a:spLocks noChangeArrowheads="1"/>
          </p:cNvSpPr>
          <p:nvPr/>
        </p:nvSpPr>
        <p:spPr bwMode="auto">
          <a:xfrm>
            <a:off x="6629400" y="2362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6" name="Oval 128"/>
          <p:cNvSpPr>
            <a:spLocks noChangeArrowheads="1"/>
          </p:cNvSpPr>
          <p:nvPr/>
        </p:nvSpPr>
        <p:spPr bwMode="auto">
          <a:xfrm>
            <a:off x="6781800" y="2514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7" name="Oval 129"/>
          <p:cNvSpPr>
            <a:spLocks noChangeArrowheads="1"/>
          </p:cNvSpPr>
          <p:nvPr/>
        </p:nvSpPr>
        <p:spPr bwMode="auto">
          <a:xfrm>
            <a:off x="6934200" y="2667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8" name="Oval 130"/>
          <p:cNvSpPr>
            <a:spLocks noChangeArrowheads="1"/>
          </p:cNvSpPr>
          <p:nvPr/>
        </p:nvSpPr>
        <p:spPr bwMode="auto">
          <a:xfrm>
            <a:off x="7086600" y="2819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9" name="Oval 131"/>
          <p:cNvSpPr>
            <a:spLocks noChangeArrowheads="1"/>
          </p:cNvSpPr>
          <p:nvPr/>
        </p:nvSpPr>
        <p:spPr bwMode="auto">
          <a:xfrm>
            <a:off x="7239000" y="2971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0" name="Oval 132"/>
          <p:cNvSpPr>
            <a:spLocks noChangeArrowheads="1"/>
          </p:cNvSpPr>
          <p:nvPr/>
        </p:nvSpPr>
        <p:spPr bwMode="auto">
          <a:xfrm>
            <a:off x="7391400" y="3124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" name="Oval 133"/>
          <p:cNvSpPr>
            <a:spLocks noChangeArrowheads="1"/>
          </p:cNvSpPr>
          <p:nvPr/>
        </p:nvSpPr>
        <p:spPr bwMode="auto">
          <a:xfrm>
            <a:off x="7543800" y="3276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2" name="Oval 134"/>
          <p:cNvSpPr>
            <a:spLocks noChangeArrowheads="1"/>
          </p:cNvSpPr>
          <p:nvPr/>
        </p:nvSpPr>
        <p:spPr bwMode="auto">
          <a:xfrm>
            <a:off x="7696200" y="3429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3" name="Oval 135"/>
          <p:cNvSpPr>
            <a:spLocks noChangeArrowheads="1"/>
          </p:cNvSpPr>
          <p:nvPr/>
        </p:nvSpPr>
        <p:spPr bwMode="auto">
          <a:xfrm>
            <a:off x="7848600" y="3581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4" name="Oval 136"/>
          <p:cNvSpPr>
            <a:spLocks noChangeArrowheads="1"/>
          </p:cNvSpPr>
          <p:nvPr/>
        </p:nvSpPr>
        <p:spPr bwMode="auto">
          <a:xfrm>
            <a:off x="8001000" y="3733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5" name="Oval 137"/>
          <p:cNvSpPr>
            <a:spLocks noChangeArrowheads="1"/>
          </p:cNvSpPr>
          <p:nvPr/>
        </p:nvSpPr>
        <p:spPr bwMode="auto">
          <a:xfrm>
            <a:off x="8153400" y="3886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6" name="Oval 138"/>
          <p:cNvSpPr>
            <a:spLocks noChangeArrowheads="1"/>
          </p:cNvSpPr>
          <p:nvPr/>
        </p:nvSpPr>
        <p:spPr bwMode="auto">
          <a:xfrm>
            <a:off x="6781800" y="4343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8" name="Freeform 140"/>
          <p:cNvSpPr>
            <a:spLocks/>
          </p:cNvSpPr>
          <p:nvPr/>
        </p:nvSpPr>
        <p:spPr bwMode="auto">
          <a:xfrm>
            <a:off x="5486400" y="1752600"/>
            <a:ext cx="361950" cy="309563"/>
          </a:xfrm>
          <a:custGeom>
            <a:avLst/>
            <a:gdLst>
              <a:gd name="T0" fmla="*/ 228 w 228"/>
              <a:gd name="T1" fmla="*/ 3 h 195"/>
              <a:gd name="T2" fmla="*/ 155 w 228"/>
              <a:gd name="T3" fmla="*/ 21 h 195"/>
              <a:gd name="T4" fmla="*/ 64 w 228"/>
              <a:gd name="T5" fmla="*/ 122 h 195"/>
              <a:gd name="T6" fmla="*/ 0 w 228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95">
                <a:moveTo>
                  <a:pt x="228" y="3"/>
                </a:moveTo>
                <a:cubicBezTo>
                  <a:pt x="204" y="11"/>
                  <a:pt x="168" y="0"/>
                  <a:pt x="155" y="21"/>
                </a:cubicBezTo>
                <a:cubicBezTo>
                  <a:pt x="77" y="144"/>
                  <a:pt x="211" y="104"/>
                  <a:pt x="64" y="122"/>
                </a:cubicBezTo>
                <a:cubicBezTo>
                  <a:pt x="50" y="171"/>
                  <a:pt x="59" y="195"/>
                  <a:pt x="0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9" name="Freeform 141"/>
          <p:cNvSpPr>
            <a:spLocks/>
          </p:cNvSpPr>
          <p:nvPr/>
        </p:nvSpPr>
        <p:spPr bwMode="auto">
          <a:xfrm>
            <a:off x="5799138" y="2063750"/>
            <a:ext cx="361950" cy="309563"/>
          </a:xfrm>
          <a:custGeom>
            <a:avLst/>
            <a:gdLst>
              <a:gd name="T0" fmla="*/ 228 w 228"/>
              <a:gd name="T1" fmla="*/ 3 h 195"/>
              <a:gd name="T2" fmla="*/ 155 w 228"/>
              <a:gd name="T3" fmla="*/ 21 h 195"/>
              <a:gd name="T4" fmla="*/ 64 w 228"/>
              <a:gd name="T5" fmla="*/ 122 h 195"/>
              <a:gd name="T6" fmla="*/ 0 w 228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95">
                <a:moveTo>
                  <a:pt x="228" y="3"/>
                </a:moveTo>
                <a:cubicBezTo>
                  <a:pt x="204" y="11"/>
                  <a:pt x="168" y="0"/>
                  <a:pt x="155" y="21"/>
                </a:cubicBezTo>
                <a:cubicBezTo>
                  <a:pt x="77" y="144"/>
                  <a:pt x="211" y="104"/>
                  <a:pt x="64" y="122"/>
                </a:cubicBezTo>
                <a:cubicBezTo>
                  <a:pt x="50" y="171"/>
                  <a:pt x="59" y="195"/>
                  <a:pt x="0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0" name="Freeform 142"/>
          <p:cNvSpPr>
            <a:spLocks/>
          </p:cNvSpPr>
          <p:nvPr/>
        </p:nvSpPr>
        <p:spPr bwMode="auto">
          <a:xfrm>
            <a:off x="5951538" y="2216150"/>
            <a:ext cx="361950" cy="309563"/>
          </a:xfrm>
          <a:custGeom>
            <a:avLst/>
            <a:gdLst>
              <a:gd name="T0" fmla="*/ 228 w 228"/>
              <a:gd name="T1" fmla="*/ 3 h 195"/>
              <a:gd name="T2" fmla="*/ 155 w 228"/>
              <a:gd name="T3" fmla="*/ 21 h 195"/>
              <a:gd name="T4" fmla="*/ 64 w 228"/>
              <a:gd name="T5" fmla="*/ 122 h 195"/>
              <a:gd name="T6" fmla="*/ 0 w 228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95">
                <a:moveTo>
                  <a:pt x="228" y="3"/>
                </a:moveTo>
                <a:cubicBezTo>
                  <a:pt x="204" y="11"/>
                  <a:pt x="168" y="0"/>
                  <a:pt x="155" y="21"/>
                </a:cubicBezTo>
                <a:cubicBezTo>
                  <a:pt x="77" y="144"/>
                  <a:pt x="211" y="104"/>
                  <a:pt x="64" y="122"/>
                </a:cubicBezTo>
                <a:cubicBezTo>
                  <a:pt x="50" y="171"/>
                  <a:pt x="59" y="195"/>
                  <a:pt x="0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1" name="Freeform 143"/>
          <p:cNvSpPr>
            <a:spLocks/>
          </p:cNvSpPr>
          <p:nvPr/>
        </p:nvSpPr>
        <p:spPr bwMode="auto">
          <a:xfrm>
            <a:off x="6103938" y="2368550"/>
            <a:ext cx="361950" cy="309563"/>
          </a:xfrm>
          <a:custGeom>
            <a:avLst/>
            <a:gdLst>
              <a:gd name="T0" fmla="*/ 228 w 228"/>
              <a:gd name="T1" fmla="*/ 3 h 195"/>
              <a:gd name="T2" fmla="*/ 155 w 228"/>
              <a:gd name="T3" fmla="*/ 21 h 195"/>
              <a:gd name="T4" fmla="*/ 64 w 228"/>
              <a:gd name="T5" fmla="*/ 122 h 195"/>
              <a:gd name="T6" fmla="*/ 0 w 228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95">
                <a:moveTo>
                  <a:pt x="228" y="3"/>
                </a:moveTo>
                <a:cubicBezTo>
                  <a:pt x="204" y="11"/>
                  <a:pt x="168" y="0"/>
                  <a:pt x="155" y="21"/>
                </a:cubicBezTo>
                <a:cubicBezTo>
                  <a:pt x="77" y="144"/>
                  <a:pt x="211" y="104"/>
                  <a:pt x="64" y="122"/>
                </a:cubicBezTo>
                <a:cubicBezTo>
                  <a:pt x="50" y="171"/>
                  <a:pt x="59" y="195"/>
                  <a:pt x="0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2" name="Freeform 144"/>
          <p:cNvSpPr>
            <a:spLocks/>
          </p:cNvSpPr>
          <p:nvPr/>
        </p:nvSpPr>
        <p:spPr bwMode="auto">
          <a:xfrm>
            <a:off x="6256338" y="2520950"/>
            <a:ext cx="361950" cy="309563"/>
          </a:xfrm>
          <a:custGeom>
            <a:avLst/>
            <a:gdLst>
              <a:gd name="T0" fmla="*/ 228 w 228"/>
              <a:gd name="T1" fmla="*/ 3 h 195"/>
              <a:gd name="T2" fmla="*/ 155 w 228"/>
              <a:gd name="T3" fmla="*/ 21 h 195"/>
              <a:gd name="T4" fmla="*/ 64 w 228"/>
              <a:gd name="T5" fmla="*/ 122 h 195"/>
              <a:gd name="T6" fmla="*/ 0 w 228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95">
                <a:moveTo>
                  <a:pt x="228" y="3"/>
                </a:moveTo>
                <a:cubicBezTo>
                  <a:pt x="204" y="11"/>
                  <a:pt x="168" y="0"/>
                  <a:pt x="155" y="21"/>
                </a:cubicBezTo>
                <a:cubicBezTo>
                  <a:pt x="77" y="144"/>
                  <a:pt x="211" y="104"/>
                  <a:pt x="64" y="122"/>
                </a:cubicBezTo>
                <a:cubicBezTo>
                  <a:pt x="50" y="171"/>
                  <a:pt x="59" y="195"/>
                  <a:pt x="0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3" name="Freeform 145"/>
          <p:cNvSpPr>
            <a:spLocks/>
          </p:cNvSpPr>
          <p:nvPr/>
        </p:nvSpPr>
        <p:spPr bwMode="auto">
          <a:xfrm>
            <a:off x="6408738" y="2673350"/>
            <a:ext cx="361950" cy="309563"/>
          </a:xfrm>
          <a:custGeom>
            <a:avLst/>
            <a:gdLst>
              <a:gd name="T0" fmla="*/ 228 w 228"/>
              <a:gd name="T1" fmla="*/ 3 h 195"/>
              <a:gd name="T2" fmla="*/ 155 w 228"/>
              <a:gd name="T3" fmla="*/ 21 h 195"/>
              <a:gd name="T4" fmla="*/ 64 w 228"/>
              <a:gd name="T5" fmla="*/ 122 h 195"/>
              <a:gd name="T6" fmla="*/ 0 w 228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95">
                <a:moveTo>
                  <a:pt x="228" y="3"/>
                </a:moveTo>
                <a:cubicBezTo>
                  <a:pt x="204" y="11"/>
                  <a:pt x="168" y="0"/>
                  <a:pt x="155" y="21"/>
                </a:cubicBezTo>
                <a:cubicBezTo>
                  <a:pt x="77" y="144"/>
                  <a:pt x="211" y="104"/>
                  <a:pt x="64" y="122"/>
                </a:cubicBezTo>
                <a:cubicBezTo>
                  <a:pt x="50" y="171"/>
                  <a:pt x="59" y="195"/>
                  <a:pt x="0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4" name="Freeform 146"/>
          <p:cNvSpPr>
            <a:spLocks/>
          </p:cNvSpPr>
          <p:nvPr/>
        </p:nvSpPr>
        <p:spPr bwMode="auto">
          <a:xfrm>
            <a:off x="6561138" y="2825750"/>
            <a:ext cx="361950" cy="309563"/>
          </a:xfrm>
          <a:custGeom>
            <a:avLst/>
            <a:gdLst>
              <a:gd name="T0" fmla="*/ 228 w 228"/>
              <a:gd name="T1" fmla="*/ 3 h 195"/>
              <a:gd name="T2" fmla="*/ 155 w 228"/>
              <a:gd name="T3" fmla="*/ 21 h 195"/>
              <a:gd name="T4" fmla="*/ 64 w 228"/>
              <a:gd name="T5" fmla="*/ 122 h 195"/>
              <a:gd name="T6" fmla="*/ 0 w 228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95">
                <a:moveTo>
                  <a:pt x="228" y="3"/>
                </a:moveTo>
                <a:cubicBezTo>
                  <a:pt x="204" y="11"/>
                  <a:pt x="168" y="0"/>
                  <a:pt x="155" y="21"/>
                </a:cubicBezTo>
                <a:cubicBezTo>
                  <a:pt x="77" y="144"/>
                  <a:pt x="211" y="104"/>
                  <a:pt x="64" y="122"/>
                </a:cubicBezTo>
                <a:cubicBezTo>
                  <a:pt x="50" y="171"/>
                  <a:pt x="59" y="195"/>
                  <a:pt x="0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5" name="Freeform 147"/>
          <p:cNvSpPr>
            <a:spLocks/>
          </p:cNvSpPr>
          <p:nvPr/>
        </p:nvSpPr>
        <p:spPr bwMode="auto">
          <a:xfrm>
            <a:off x="6713538" y="2978150"/>
            <a:ext cx="361950" cy="309563"/>
          </a:xfrm>
          <a:custGeom>
            <a:avLst/>
            <a:gdLst>
              <a:gd name="T0" fmla="*/ 228 w 228"/>
              <a:gd name="T1" fmla="*/ 3 h 195"/>
              <a:gd name="T2" fmla="*/ 155 w 228"/>
              <a:gd name="T3" fmla="*/ 21 h 195"/>
              <a:gd name="T4" fmla="*/ 64 w 228"/>
              <a:gd name="T5" fmla="*/ 122 h 195"/>
              <a:gd name="T6" fmla="*/ 0 w 228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95">
                <a:moveTo>
                  <a:pt x="228" y="3"/>
                </a:moveTo>
                <a:cubicBezTo>
                  <a:pt x="204" y="11"/>
                  <a:pt x="168" y="0"/>
                  <a:pt x="155" y="21"/>
                </a:cubicBezTo>
                <a:cubicBezTo>
                  <a:pt x="77" y="144"/>
                  <a:pt x="211" y="104"/>
                  <a:pt x="64" y="122"/>
                </a:cubicBezTo>
                <a:cubicBezTo>
                  <a:pt x="50" y="171"/>
                  <a:pt x="59" y="195"/>
                  <a:pt x="0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6" name="Freeform 148"/>
          <p:cNvSpPr>
            <a:spLocks/>
          </p:cNvSpPr>
          <p:nvPr/>
        </p:nvSpPr>
        <p:spPr bwMode="auto">
          <a:xfrm>
            <a:off x="6865938" y="3130550"/>
            <a:ext cx="361950" cy="309563"/>
          </a:xfrm>
          <a:custGeom>
            <a:avLst/>
            <a:gdLst>
              <a:gd name="T0" fmla="*/ 228 w 228"/>
              <a:gd name="T1" fmla="*/ 3 h 195"/>
              <a:gd name="T2" fmla="*/ 155 w 228"/>
              <a:gd name="T3" fmla="*/ 21 h 195"/>
              <a:gd name="T4" fmla="*/ 64 w 228"/>
              <a:gd name="T5" fmla="*/ 122 h 195"/>
              <a:gd name="T6" fmla="*/ 0 w 228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95">
                <a:moveTo>
                  <a:pt x="228" y="3"/>
                </a:moveTo>
                <a:cubicBezTo>
                  <a:pt x="204" y="11"/>
                  <a:pt x="168" y="0"/>
                  <a:pt x="155" y="21"/>
                </a:cubicBezTo>
                <a:cubicBezTo>
                  <a:pt x="77" y="144"/>
                  <a:pt x="211" y="104"/>
                  <a:pt x="64" y="122"/>
                </a:cubicBezTo>
                <a:cubicBezTo>
                  <a:pt x="50" y="171"/>
                  <a:pt x="59" y="195"/>
                  <a:pt x="0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7" name="Freeform 149"/>
          <p:cNvSpPr>
            <a:spLocks/>
          </p:cNvSpPr>
          <p:nvPr/>
        </p:nvSpPr>
        <p:spPr bwMode="auto">
          <a:xfrm>
            <a:off x="7018338" y="3282950"/>
            <a:ext cx="361950" cy="309563"/>
          </a:xfrm>
          <a:custGeom>
            <a:avLst/>
            <a:gdLst>
              <a:gd name="T0" fmla="*/ 228 w 228"/>
              <a:gd name="T1" fmla="*/ 3 h 195"/>
              <a:gd name="T2" fmla="*/ 155 w 228"/>
              <a:gd name="T3" fmla="*/ 21 h 195"/>
              <a:gd name="T4" fmla="*/ 64 w 228"/>
              <a:gd name="T5" fmla="*/ 122 h 195"/>
              <a:gd name="T6" fmla="*/ 0 w 228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95">
                <a:moveTo>
                  <a:pt x="228" y="3"/>
                </a:moveTo>
                <a:cubicBezTo>
                  <a:pt x="204" y="11"/>
                  <a:pt x="168" y="0"/>
                  <a:pt x="155" y="21"/>
                </a:cubicBezTo>
                <a:cubicBezTo>
                  <a:pt x="77" y="144"/>
                  <a:pt x="211" y="104"/>
                  <a:pt x="64" y="122"/>
                </a:cubicBezTo>
                <a:cubicBezTo>
                  <a:pt x="50" y="171"/>
                  <a:pt x="59" y="195"/>
                  <a:pt x="0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8" name="Freeform 150"/>
          <p:cNvSpPr>
            <a:spLocks/>
          </p:cNvSpPr>
          <p:nvPr/>
        </p:nvSpPr>
        <p:spPr bwMode="auto">
          <a:xfrm>
            <a:off x="7170738" y="3435350"/>
            <a:ext cx="361950" cy="309563"/>
          </a:xfrm>
          <a:custGeom>
            <a:avLst/>
            <a:gdLst>
              <a:gd name="T0" fmla="*/ 228 w 228"/>
              <a:gd name="T1" fmla="*/ 3 h 195"/>
              <a:gd name="T2" fmla="*/ 155 w 228"/>
              <a:gd name="T3" fmla="*/ 21 h 195"/>
              <a:gd name="T4" fmla="*/ 64 w 228"/>
              <a:gd name="T5" fmla="*/ 122 h 195"/>
              <a:gd name="T6" fmla="*/ 0 w 228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95">
                <a:moveTo>
                  <a:pt x="228" y="3"/>
                </a:moveTo>
                <a:cubicBezTo>
                  <a:pt x="204" y="11"/>
                  <a:pt x="168" y="0"/>
                  <a:pt x="155" y="21"/>
                </a:cubicBezTo>
                <a:cubicBezTo>
                  <a:pt x="77" y="144"/>
                  <a:pt x="211" y="104"/>
                  <a:pt x="64" y="122"/>
                </a:cubicBezTo>
                <a:cubicBezTo>
                  <a:pt x="50" y="171"/>
                  <a:pt x="59" y="195"/>
                  <a:pt x="0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9" name="Freeform 151"/>
          <p:cNvSpPr>
            <a:spLocks/>
          </p:cNvSpPr>
          <p:nvPr/>
        </p:nvSpPr>
        <p:spPr bwMode="auto">
          <a:xfrm>
            <a:off x="7323138" y="3587750"/>
            <a:ext cx="361950" cy="309563"/>
          </a:xfrm>
          <a:custGeom>
            <a:avLst/>
            <a:gdLst>
              <a:gd name="T0" fmla="*/ 228 w 228"/>
              <a:gd name="T1" fmla="*/ 3 h 195"/>
              <a:gd name="T2" fmla="*/ 155 w 228"/>
              <a:gd name="T3" fmla="*/ 21 h 195"/>
              <a:gd name="T4" fmla="*/ 64 w 228"/>
              <a:gd name="T5" fmla="*/ 122 h 195"/>
              <a:gd name="T6" fmla="*/ 0 w 228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95">
                <a:moveTo>
                  <a:pt x="228" y="3"/>
                </a:moveTo>
                <a:cubicBezTo>
                  <a:pt x="204" y="11"/>
                  <a:pt x="168" y="0"/>
                  <a:pt x="155" y="21"/>
                </a:cubicBezTo>
                <a:cubicBezTo>
                  <a:pt x="77" y="144"/>
                  <a:pt x="211" y="104"/>
                  <a:pt x="64" y="122"/>
                </a:cubicBezTo>
                <a:cubicBezTo>
                  <a:pt x="50" y="171"/>
                  <a:pt x="59" y="195"/>
                  <a:pt x="0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0" name="Freeform 152"/>
          <p:cNvSpPr>
            <a:spLocks/>
          </p:cNvSpPr>
          <p:nvPr/>
        </p:nvSpPr>
        <p:spPr bwMode="auto">
          <a:xfrm>
            <a:off x="7475538" y="3740150"/>
            <a:ext cx="361950" cy="309563"/>
          </a:xfrm>
          <a:custGeom>
            <a:avLst/>
            <a:gdLst>
              <a:gd name="T0" fmla="*/ 228 w 228"/>
              <a:gd name="T1" fmla="*/ 3 h 195"/>
              <a:gd name="T2" fmla="*/ 155 w 228"/>
              <a:gd name="T3" fmla="*/ 21 h 195"/>
              <a:gd name="T4" fmla="*/ 64 w 228"/>
              <a:gd name="T5" fmla="*/ 122 h 195"/>
              <a:gd name="T6" fmla="*/ 0 w 228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95">
                <a:moveTo>
                  <a:pt x="228" y="3"/>
                </a:moveTo>
                <a:cubicBezTo>
                  <a:pt x="204" y="11"/>
                  <a:pt x="168" y="0"/>
                  <a:pt x="155" y="21"/>
                </a:cubicBezTo>
                <a:cubicBezTo>
                  <a:pt x="77" y="144"/>
                  <a:pt x="211" y="104"/>
                  <a:pt x="64" y="122"/>
                </a:cubicBezTo>
                <a:cubicBezTo>
                  <a:pt x="50" y="171"/>
                  <a:pt x="59" y="195"/>
                  <a:pt x="0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1" name="Freeform 153"/>
          <p:cNvSpPr>
            <a:spLocks/>
          </p:cNvSpPr>
          <p:nvPr/>
        </p:nvSpPr>
        <p:spPr bwMode="auto">
          <a:xfrm>
            <a:off x="7627938" y="3892550"/>
            <a:ext cx="361950" cy="309563"/>
          </a:xfrm>
          <a:custGeom>
            <a:avLst/>
            <a:gdLst>
              <a:gd name="T0" fmla="*/ 228 w 228"/>
              <a:gd name="T1" fmla="*/ 3 h 195"/>
              <a:gd name="T2" fmla="*/ 155 w 228"/>
              <a:gd name="T3" fmla="*/ 21 h 195"/>
              <a:gd name="T4" fmla="*/ 64 w 228"/>
              <a:gd name="T5" fmla="*/ 122 h 195"/>
              <a:gd name="T6" fmla="*/ 0 w 228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95">
                <a:moveTo>
                  <a:pt x="228" y="3"/>
                </a:moveTo>
                <a:cubicBezTo>
                  <a:pt x="204" y="11"/>
                  <a:pt x="168" y="0"/>
                  <a:pt x="155" y="21"/>
                </a:cubicBezTo>
                <a:cubicBezTo>
                  <a:pt x="77" y="144"/>
                  <a:pt x="211" y="104"/>
                  <a:pt x="64" y="122"/>
                </a:cubicBezTo>
                <a:cubicBezTo>
                  <a:pt x="50" y="171"/>
                  <a:pt x="59" y="195"/>
                  <a:pt x="0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2" name="Freeform 154"/>
          <p:cNvSpPr>
            <a:spLocks/>
          </p:cNvSpPr>
          <p:nvPr/>
        </p:nvSpPr>
        <p:spPr bwMode="auto">
          <a:xfrm>
            <a:off x="7780338" y="4044950"/>
            <a:ext cx="361950" cy="309563"/>
          </a:xfrm>
          <a:custGeom>
            <a:avLst/>
            <a:gdLst>
              <a:gd name="T0" fmla="*/ 228 w 228"/>
              <a:gd name="T1" fmla="*/ 3 h 195"/>
              <a:gd name="T2" fmla="*/ 155 w 228"/>
              <a:gd name="T3" fmla="*/ 21 h 195"/>
              <a:gd name="T4" fmla="*/ 64 w 228"/>
              <a:gd name="T5" fmla="*/ 122 h 195"/>
              <a:gd name="T6" fmla="*/ 0 w 228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95">
                <a:moveTo>
                  <a:pt x="228" y="3"/>
                </a:moveTo>
                <a:cubicBezTo>
                  <a:pt x="204" y="11"/>
                  <a:pt x="168" y="0"/>
                  <a:pt x="155" y="21"/>
                </a:cubicBezTo>
                <a:cubicBezTo>
                  <a:pt x="77" y="144"/>
                  <a:pt x="211" y="104"/>
                  <a:pt x="64" y="122"/>
                </a:cubicBezTo>
                <a:cubicBezTo>
                  <a:pt x="50" y="171"/>
                  <a:pt x="59" y="195"/>
                  <a:pt x="0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3" name="Freeform 155"/>
          <p:cNvSpPr>
            <a:spLocks/>
          </p:cNvSpPr>
          <p:nvPr/>
        </p:nvSpPr>
        <p:spPr bwMode="auto">
          <a:xfrm>
            <a:off x="5638800" y="1828800"/>
            <a:ext cx="293688" cy="347663"/>
          </a:xfrm>
          <a:custGeom>
            <a:avLst/>
            <a:gdLst>
              <a:gd name="T0" fmla="*/ 185 w 185"/>
              <a:gd name="T1" fmla="*/ 0 h 219"/>
              <a:gd name="T2" fmla="*/ 75 w 185"/>
              <a:gd name="T3" fmla="*/ 54 h 219"/>
              <a:gd name="T4" fmla="*/ 66 w 185"/>
              <a:gd name="T5" fmla="*/ 146 h 219"/>
              <a:gd name="T6" fmla="*/ 11 w 185"/>
              <a:gd name="T7" fmla="*/ 155 h 219"/>
              <a:gd name="T8" fmla="*/ 2 w 18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19">
                <a:moveTo>
                  <a:pt x="185" y="0"/>
                </a:moveTo>
                <a:cubicBezTo>
                  <a:pt x="168" y="63"/>
                  <a:pt x="144" y="45"/>
                  <a:pt x="75" y="54"/>
                </a:cubicBezTo>
                <a:cubicBezTo>
                  <a:pt x="72" y="85"/>
                  <a:pt x="82" y="120"/>
                  <a:pt x="66" y="146"/>
                </a:cubicBezTo>
                <a:cubicBezTo>
                  <a:pt x="56" y="162"/>
                  <a:pt x="26" y="144"/>
                  <a:pt x="11" y="155"/>
                </a:cubicBezTo>
                <a:cubicBezTo>
                  <a:pt x="0" y="163"/>
                  <a:pt x="2" y="206"/>
                  <a:pt x="2" y="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4" name="Freeform 156"/>
          <p:cNvSpPr>
            <a:spLocks/>
          </p:cNvSpPr>
          <p:nvPr/>
        </p:nvSpPr>
        <p:spPr bwMode="auto">
          <a:xfrm>
            <a:off x="5911850" y="2141538"/>
            <a:ext cx="293688" cy="347662"/>
          </a:xfrm>
          <a:custGeom>
            <a:avLst/>
            <a:gdLst>
              <a:gd name="T0" fmla="*/ 185 w 185"/>
              <a:gd name="T1" fmla="*/ 0 h 219"/>
              <a:gd name="T2" fmla="*/ 75 w 185"/>
              <a:gd name="T3" fmla="*/ 54 h 219"/>
              <a:gd name="T4" fmla="*/ 66 w 185"/>
              <a:gd name="T5" fmla="*/ 146 h 219"/>
              <a:gd name="T6" fmla="*/ 11 w 185"/>
              <a:gd name="T7" fmla="*/ 155 h 219"/>
              <a:gd name="T8" fmla="*/ 2 w 18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19">
                <a:moveTo>
                  <a:pt x="185" y="0"/>
                </a:moveTo>
                <a:cubicBezTo>
                  <a:pt x="168" y="63"/>
                  <a:pt x="144" y="45"/>
                  <a:pt x="75" y="54"/>
                </a:cubicBezTo>
                <a:cubicBezTo>
                  <a:pt x="72" y="85"/>
                  <a:pt x="82" y="120"/>
                  <a:pt x="66" y="146"/>
                </a:cubicBezTo>
                <a:cubicBezTo>
                  <a:pt x="56" y="162"/>
                  <a:pt x="26" y="144"/>
                  <a:pt x="11" y="155"/>
                </a:cubicBezTo>
                <a:cubicBezTo>
                  <a:pt x="0" y="163"/>
                  <a:pt x="2" y="206"/>
                  <a:pt x="2" y="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5" name="Freeform 157"/>
          <p:cNvSpPr>
            <a:spLocks/>
          </p:cNvSpPr>
          <p:nvPr/>
        </p:nvSpPr>
        <p:spPr bwMode="auto">
          <a:xfrm>
            <a:off x="6064250" y="2293938"/>
            <a:ext cx="293688" cy="347662"/>
          </a:xfrm>
          <a:custGeom>
            <a:avLst/>
            <a:gdLst>
              <a:gd name="T0" fmla="*/ 185 w 185"/>
              <a:gd name="T1" fmla="*/ 0 h 219"/>
              <a:gd name="T2" fmla="*/ 75 w 185"/>
              <a:gd name="T3" fmla="*/ 54 h 219"/>
              <a:gd name="T4" fmla="*/ 66 w 185"/>
              <a:gd name="T5" fmla="*/ 146 h 219"/>
              <a:gd name="T6" fmla="*/ 11 w 185"/>
              <a:gd name="T7" fmla="*/ 155 h 219"/>
              <a:gd name="T8" fmla="*/ 2 w 18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19">
                <a:moveTo>
                  <a:pt x="185" y="0"/>
                </a:moveTo>
                <a:cubicBezTo>
                  <a:pt x="168" y="63"/>
                  <a:pt x="144" y="45"/>
                  <a:pt x="75" y="54"/>
                </a:cubicBezTo>
                <a:cubicBezTo>
                  <a:pt x="72" y="85"/>
                  <a:pt x="82" y="120"/>
                  <a:pt x="66" y="146"/>
                </a:cubicBezTo>
                <a:cubicBezTo>
                  <a:pt x="56" y="162"/>
                  <a:pt x="26" y="144"/>
                  <a:pt x="11" y="155"/>
                </a:cubicBezTo>
                <a:cubicBezTo>
                  <a:pt x="0" y="163"/>
                  <a:pt x="2" y="206"/>
                  <a:pt x="2" y="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6" name="Freeform 158"/>
          <p:cNvSpPr>
            <a:spLocks/>
          </p:cNvSpPr>
          <p:nvPr/>
        </p:nvSpPr>
        <p:spPr bwMode="auto">
          <a:xfrm>
            <a:off x="6216650" y="2446338"/>
            <a:ext cx="293688" cy="347662"/>
          </a:xfrm>
          <a:custGeom>
            <a:avLst/>
            <a:gdLst>
              <a:gd name="T0" fmla="*/ 185 w 185"/>
              <a:gd name="T1" fmla="*/ 0 h 219"/>
              <a:gd name="T2" fmla="*/ 75 w 185"/>
              <a:gd name="T3" fmla="*/ 54 h 219"/>
              <a:gd name="T4" fmla="*/ 66 w 185"/>
              <a:gd name="T5" fmla="*/ 146 h 219"/>
              <a:gd name="T6" fmla="*/ 11 w 185"/>
              <a:gd name="T7" fmla="*/ 155 h 219"/>
              <a:gd name="T8" fmla="*/ 2 w 18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19">
                <a:moveTo>
                  <a:pt x="185" y="0"/>
                </a:moveTo>
                <a:cubicBezTo>
                  <a:pt x="168" y="63"/>
                  <a:pt x="144" y="45"/>
                  <a:pt x="75" y="54"/>
                </a:cubicBezTo>
                <a:cubicBezTo>
                  <a:pt x="72" y="85"/>
                  <a:pt x="82" y="120"/>
                  <a:pt x="66" y="146"/>
                </a:cubicBezTo>
                <a:cubicBezTo>
                  <a:pt x="56" y="162"/>
                  <a:pt x="26" y="144"/>
                  <a:pt x="11" y="155"/>
                </a:cubicBezTo>
                <a:cubicBezTo>
                  <a:pt x="0" y="163"/>
                  <a:pt x="2" y="206"/>
                  <a:pt x="2" y="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7" name="Freeform 159"/>
          <p:cNvSpPr>
            <a:spLocks/>
          </p:cNvSpPr>
          <p:nvPr/>
        </p:nvSpPr>
        <p:spPr bwMode="auto">
          <a:xfrm>
            <a:off x="6369050" y="2598738"/>
            <a:ext cx="293688" cy="347662"/>
          </a:xfrm>
          <a:custGeom>
            <a:avLst/>
            <a:gdLst>
              <a:gd name="T0" fmla="*/ 185 w 185"/>
              <a:gd name="T1" fmla="*/ 0 h 219"/>
              <a:gd name="T2" fmla="*/ 75 w 185"/>
              <a:gd name="T3" fmla="*/ 54 h 219"/>
              <a:gd name="T4" fmla="*/ 66 w 185"/>
              <a:gd name="T5" fmla="*/ 146 h 219"/>
              <a:gd name="T6" fmla="*/ 11 w 185"/>
              <a:gd name="T7" fmla="*/ 155 h 219"/>
              <a:gd name="T8" fmla="*/ 2 w 18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19">
                <a:moveTo>
                  <a:pt x="185" y="0"/>
                </a:moveTo>
                <a:cubicBezTo>
                  <a:pt x="168" y="63"/>
                  <a:pt x="144" y="45"/>
                  <a:pt x="75" y="54"/>
                </a:cubicBezTo>
                <a:cubicBezTo>
                  <a:pt x="72" y="85"/>
                  <a:pt x="82" y="120"/>
                  <a:pt x="66" y="146"/>
                </a:cubicBezTo>
                <a:cubicBezTo>
                  <a:pt x="56" y="162"/>
                  <a:pt x="26" y="144"/>
                  <a:pt x="11" y="155"/>
                </a:cubicBezTo>
                <a:cubicBezTo>
                  <a:pt x="0" y="163"/>
                  <a:pt x="2" y="206"/>
                  <a:pt x="2" y="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8" name="Freeform 160"/>
          <p:cNvSpPr>
            <a:spLocks/>
          </p:cNvSpPr>
          <p:nvPr/>
        </p:nvSpPr>
        <p:spPr bwMode="auto">
          <a:xfrm>
            <a:off x="6521450" y="2751138"/>
            <a:ext cx="293688" cy="347662"/>
          </a:xfrm>
          <a:custGeom>
            <a:avLst/>
            <a:gdLst>
              <a:gd name="T0" fmla="*/ 185 w 185"/>
              <a:gd name="T1" fmla="*/ 0 h 219"/>
              <a:gd name="T2" fmla="*/ 75 w 185"/>
              <a:gd name="T3" fmla="*/ 54 h 219"/>
              <a:gd name="T4" fmla="*/ 66 w 185"/>
              <a:gd name="T5" fmla="*/ 146 h 219"/>
              <a:gd name="T6" fmla="*/ 11 w 185"/>
              <a:gd name="T7" fmla="*/ 155 h 219"/>
              <a:gd name="T8" fmla="*/ 2 w 18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19">
                <a:moveTo>
                  <a:pt x="185" y="0"/>
                </a:moveTo>
                <a:cubicBezTo>
                  <a:pt x="168" y="63"/>
                  <a:pt x="144" y="45"/>
                  <a:pt x="75" y="54"/>
                </a:cubicBezTo>
                <a:cubicBezTo>
                  <a:pt x="72" y="85"/>
                  <a:pt x="82" y="120"/>
                  <a:pt x="66" y="146"/>
                </a:cubicBezTo>
                <a:cubicBezTo>
                  <a:pt x="56" y="162"/>
                  <a:pt x="26" y="144"/>
                  <a:pt x="11" y="155"/>
                </a:cubicBezTo>
                <a:cubicBezTo>
                  <a:pt x="0" y="163"/>
                  <a:pt x="2" y="206"/>
                  <a:pt x="2" y="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9" name="Freeform 161"/>
          <p:cNvSpPr>
            <a:spLocks/>
          </p:cNvSpPr>
          <p:nvPr/>
        </p:nvSpPr>
        <p:spPr bwMode="auto">
          <a:xfrm>
            <a:off x="6673850" y="2903538"/>
            <a:ext cx="293688" cy="347662"/>
          </a:xfrm>
          <a:custGeom>
            <a:avLst/>
            <a:gdLst>
              <a:gd name="T0" fmla="*/ 185 w 185"/>
              <a:gd name="T1" fmla="*/ 0 h 219"/>
              <a:gd name="T2" fmla="*/ 75 w 185"/>
              <a:gd name="T3" fmla="*/ 54 h 219"/>
              <a:gd name="T4" fmla="*/ 66 w 185"/>
              <a:gd name="T5" fmla="*/ 146 h 219"/>
              <a:gd name="T6" fmla="*/ 11 w 185"/>
              <a:gd name="T7" fmla="*/ 155 h 219"/>
              <a:gd name="T8" fmla="*/ 2 w 18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19">
                <a:moveTo>
                  <a:pt x="185" y="0"/>
                </a:moveTo>
                <a:cubicBezTo>
                  <a:pt x="168" y="63"/>
                  <a:pt x="144" y="45"/>
                  <a:pt x="75" y="54"/>
                </a:cubicBezTo>
                <a:cubicBezTo>
                  <a:pt x="72" y="85"/>
                  <a:pt x="82" y="120"/>
                  <a:pt x="66" y="146"/>
                </a:cubicBezTo>
                <a:cubicBezTo>
                  <a:pt x="56" y="162"/>
                  <a:pt x="26" y="144"/>
                  <a:pt x="11" y="155"/>
                </a:cubicBezTo>
                <a:cubicBezTo>
                  <a:pt x="0" y="163"/>
                  <a:pt x="2" y="206"/>
                  <a:pt x="2" y="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0" name="Freeform 162"/>
          <p:cNvSpPr>
            <a:spLocks/>
          </p:cNvSpPr>
          <p:nvPr/>
        </p:nvSpPr>
        <p:spPr bwMode="auto">
          <a:xfrm>
            <a:off x="6826250" y="3055938"/>
            <a:ext cx="293688" cy="347662"/>
          </a:xfrm>
          <a:custGeom>
            <a:avLst/>
            <a:gdLst>
              <a:gd name="T0" fmla="*/ 185 w 185"/>
              <a:gd name="T1" fmla="*/ 0 h 219"/>
              <a:gd name="T2" fmla="*/ 75 w 185"/>
              <a:gd name="T3" fmla="*/ 54 h 219"/>
              <a:gd name="T4" fmla="*/ 66 w 185"/>
              <a:gd name="T5" fmla="*/ 146 h 219"/>
              <a:gd name="T6" fmla="*/ 11 w 185"/>
              <a:gd name="T7" fmla="*/ 155 h 219"/>
              <a:gd name="T8" fmla="*/ 2 w 18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19">
                <a:moveTo>
                  <a:pt x="185" y="0"/>
                </a:moveTo>
                <a:cubicBezTo>
                  <a:pt x="168" y="63"/>
                  <a:pt x="144" y="45"/>
                  <a:pt x="75" y="54"/>
                </a:cubicBezTo>
                <a:cubicBezTo>
                  <a:pt x="72" y="85"/>
                  <a:pt x="82" y="120"/>
                  <a:pt x="66" y="146"/>
                </a:cubicBezTo>
                <a:cubicBezTo>
                  <a:pt x="56" y="162"/>
                  <a:pt x="26" y="144"/>
                  <a:pt x="11" y="155"/>
                </a:cubicBezTo>
                <a:cubicBezTo>
                  <a:pt x="0" y="163"/>
                  <a:pt x="2" y="206"/>
                  <a:pt x="2" y="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1" name="Freeform 163"/>
          <p:cNvSpPr>
            <a:spLocks/>
          </p:cNvSpPr>
          <p:nvPr/>
        </p:nvSpPr>
        <p:spPr bwMode="auto">
          <a:xfrm>
            <a:off x="6978650" y="3208338"/>
            <a:ext cx="293688" cy="347662"/>
          </a:xfrm>
          <a:custGeom>
            <a:avLst/>
            <a:gdLst>
              <a:gd name="T0" fmla="*/ 185 w 185"/>
              <a:gd name="T1" fmla="*/ 0 h 219"/>
              <a:gd name="T2" fmla="*/ 75 w 185"/>
              <a:gd name="T3" fmla="*/ 54 h 219"/>
              <a:gd name="T4" fmla="*/ 66 w 185"/>
              <a:gd name="T5" fmla="*/ 146 h 219"/>
              <a:gd name="T6" fmla="*/ 11 w 185"/>
              <a:gd name="T7" fmla="*/ 155 h 219"/>
              <a:gd name="T8" fmla="*/ 2 w 18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19">
                <a:moveTo>
                  <a:pt x="185" y="0"/>
                </a:moveTo>
                <a:cubicBezTo>
                  <a:pt x="168" y="63"/>
                  <a:pt x="144" y="45"/>
                  <a:pt x="75" y="54"/>
                </a:cubicBezTo>
                <a:cubicBezTo>
                  <a:pt x="72" y="85"/>
                  <a:pt x="82" y="120"/>
                  <a:pt x="66" y="146"/>
                </a:cubicBezTo>
                <a:cubicBezTo>
                  <a:pt x="56" y="162"/>
                  <a:pt x="26" y="144"/>
                  <a:pt x="11" y="155"/>
                </a:cubicBezTo>
                <a:cubicBezTo>
                  <a:pt x="0" y="163"/>
                  <a:pt x="2" y="206"/>
                  <a:pt x="2" y="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2" name="Freeform 164"/>
          <p:cNvSpPr>
            <a:spLocks/>
          </p:cNvSpPr>
          <p:nvPr/>
        </p:nvSpPr>
        <p:spPr bwMode="auto">
          <a:xfrm>
            <a:off x="7131050" y="3360738"/>
            <a:ext cx="293688" cy="347662"/>
          </a:xfrm>
          <a:custGeom>
            <a:avLst/>
            <a:gdLst>
              <a:gd name="T0" fmla="*/ 185 w 185"/>
              <a:gd name="T1" fmla="*/ 0 h 219"/>
              <a:gd name="T2" fmla="*/ 75 w 185"/>
              <a:gd name="T3" fmla="*/ 54 h 219"/>
              <a:gd name="T4" fmla="*/ 66 w 185"/>
              <a:gd name="T5" fmla="*/ 146 h 219"/>
              <a:gd name="T6" fmla="*/ 11 w 185"/>
              <a:gd name="T7" fmla="*/ 155 h 219"/>
              <a:gd name="T8" fmla="*/ 2 w 18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19">
                <a:moveTo>
                  <a:pt x="185" y="0"/>
                </a:moveTo>
                <a:cubicBezTo>
                  <a:pt x="168" y="63"/>
                  <a:pt x="144" y="45"/>
                  <a:pt x="75" y="54"/>
                </a:cubicBezTo>
                <a:cubicBezTo>
                  <a:pt x="72" y="85"/>
                  <a:pt x="82" y="120"/>
                  <a:pt x="66" y="146"/>
                </a:cubicBezTo>
                <a:cubicBezTo>
                  <a:pt x="56" y="162"/>
                  <a:pt x="26" y="144"/>
                  <a:pt x="11" y="155"/>
                </a:cubicBezTo>
                <a:cubicBezTo>
                  <a:pt x="0" y="163"/>
                  <a:pt x="2" y="206"/>
                  <a:pt x="2" y="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3" name="Freeform 165"/>
          <p:cNvSpPr>
            <a:spLocks/>
          </p:cNvSpPr>
          <p:nvPr/>
        </p:nvSpPr>
        <p:spPr bwMode="auto">
          <a:xfrm>
            <a:off x="7283450" y="3513138"/>
            <a:ext cx="293688" cy="347662"/>
          </a:xfrm>
          <a:custGeom>
            <a:avLst/>
            <a:gdLst>
              <a:gd name="T0" fmla="*/ 185 w 185"/>
              <a:gd name="T1" fmla="*/ 0 h 219"/>
              <a:gd name="T2" fmla="*/ 75 w 185"/>
              <a:gd name="T3" fmla="*/ 54 h 219"/>
              <a:gd name="T4" fmla="*/ 66 w 185"/>
              <a:gd name="T5" fmla="*/ 146 h 219"/>
              <a:gd name="T6" fmla="*/ 11 w 185"/>
              <a:gd name="T7" fmla="*/ 155 h 219"/>
              <a:gd name="T8" fmla="*/ 2 w 18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19">
                <a:moveTo>
                  <a:pt x="185" y="0"/>
                </a:moveTo>
                <a:cubicBezTo>
                  <a:pt x="168" y="63"/>
                  <a:pt x="144" y="45"/>
                  <a:pt x="75" y="54"/>
                </a:cubicBezTo>
                <a:cubicBezTo>
                  <a:pt x="72" y="85"/>
                  <a:pt x="82" y="120"/>
                  <a:pt x="66" y="146"/>
                </a:cubicBezTo>
                <a:cubicBezTo>
                  <a:pt x="56" y="162"/>
                  <a:pt x="26" y="144"/>
                  <a:pt x="11" y="155"/>
                </a:cubicBezTo>
                <a:cubicBezTo>
                  <a:pt x="0" y="163"/>
                  <a:pt x="2" y="206"/>
                  <a:pt x="2" y="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4" name="Freeform 166"/>
          <p:cNvSpPr>
            <a:spLocks/>
          </p:cNvSpPr>
          <p:nvPr/>
        </p:nvSpPr>
        <p:spPr bwMode="auto">
          <a:xfrm>
            <a:off x="7435850" y="3665538"/>
            <a:ext cx="293688" cy="347662"/>
          </a:xfrm>
          <a:custGeom>
            <a:avLst/>
            <a:gdLst>
              <a:gd name="T0" fmla="*/ 185 w 185"/>
              <a:gd name="T1" fmla="*/ 0 h 219"/>
              <a:gd name="T2" fmla="*/ 75 w 185"/>
              <a:gd name="T3" fmla="*/ 54 h 219"/>
              <a:gd name="T4" fmla="*/ 66 w 185"/>
              <a:gd name="T5" fmla="*/ 146 h 219"/>
              <a:gd name="T6" fmla="*/ 11 w 185"/>
              <a:gd name="T7" fmla="*/ 155 h 219"/>
              <a:gd name="T8" fmla="*/ 2 w 18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19">
                <a:moveTo>
                  <a:pt x="185" y="0"/>
                </a:moveTo>
                <a:cubicBezTo>
                  <a:pt x="168" y="63"/>
                  <a:pt x="144" y="45"/>
                  <a:pt x="75" y="54"/>
                </a:cubicBezTo>
                <a:cubicBezTo>
                  <a:pt x="72" y="85"/>
                  <a:pt x="82" y="120"/>
                  <a:pt x="66" y="146"/>
                </a:cubicBezTo>
                <a:cubicBezTo>
                  <a:pt x="56" y="162"/>
                  <a:pt x="26" y="144"/>
                  <a:pt x="11" y="155"/>
                </a:cubicBezTo>
                <a:cubicBezTo>
                  <a:pt x="0" y="163"/>
                  <a:pt x="2" y="206"/>
                  <a:pt x="2" y="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5" name="Freeform 167"/>
          <p:cNvSpPr>
            <a:spLocks/>
          </p:cNvSpPr>
          <p:nvPr/>
        </p:nvSpPr>
        <p:spPr bwMode="auto">
          <a:xfrm>
            <a:off x="7588250" y="3817938"/>
            <a:ext cx="293688" cy="347662"/>
          </a:xfrm>
          <a:custGeom>
            <a:avLst/>
            <a:gdLst>
              <a:gd name="T0" fmla="*/ 185 w 185"/>
              <a:gd name="T1" fmla="*/ 0 h 219"/>
              <a:gd name="T2" fmla="*/ 75 w 185"/>
              <a:gd name="T3" fmla="*/ 54 h 219"/>
              <a:gd name="T4" fmla="*/ 66 w 185"/>
              <a:gd name="T5" fmla="*/ 146 h 219"/>
              <a:gd name="T6" fmla="*/ 11 w 185"/>
              <a:gd name="T7" fmla="*/ 155 h 219"/>
              <a:gd name="T8" fmla="*/ 2 w 18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19">
                <a:moveTo>
                  <a:pt x="185" y="0"/>
                </a:moveTo>
                <a:cubicBezTo>
                  <a:pt x="168" y="63"/>
                  <a:pt x="144" y="45"/>
                  <a:pt x="75" y="54"/>
                </a:cubicBezTo>
                <a:cubicBezTo>
                  <a:pt x="72" y="85"/>
                  <a:pt x="82" y="120"/>
                  <a:pt x="66" y="146"/>
                </a:cubicBezTo>
                <a:cubicBezTo>
                  <a:pt x="56" y="162"/>
                  <a:pt x="26" y="144"/>
                  <a:pt x="11" y="155"/>
                </a:cubicBezTo>
                <a:cubicBezTo>
                  <a:pt x="0" y="163"/>
                  <a:pt x="2" y="206"/>
                  <a:pt x="2" y="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6" name="Freeform 168"/>
          <p:cNvSpPr>
            <a:spLocks/>
          </p:cNvSpPr>
          <p:nvPr/>
        </p:nvSpPr>
        <p:spPr bwMode="auto">
          <a:xfrm>
            <a:off x="7740650" y="3970338"/>
            <a:ext cx="293688" cy="347662"/>
          </a:xfrm>
          <a:custGeom>
            <a:avLst/>
            <a:gdLst>
              <a:gd name="T0" fmla="*/ 185 w 185"/>
              <a:gd name="T1" fmla="*/ 0 h 219"/>
              <a:gd name="T2" fmla="*/ 75 w 185"/>
              <a:gd name="T3" fmla="*/ 54 h 219"/>
              <a:gd name="T4" fmla="*/ 66 w 185"/>
              <a:gd name="T5" fmla="*/ 146 h 219"/>
              <a:gd name="T6" fmla="*/ 11 w 185"/>
              <a:gd name="T7" fmla="*/ 155 h 219"/>
              <a:gd name="T8" fmla="*/ 2 w 18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19">
                <a:moveTo>
                  <a:pt x="185" y="0"/>
                </a:moveTo>
                <a:cubicBezTo>
                  <a:pt x="168" y="63"/>
                  <a:pt x="144" y="45"/>
                  <a:pt x="75" y="54"/>
                </a:cubicBezTo>
                <a:cubicBezTo>
                  <a:pt x="72" y="85"/>
                  <a:pt x="82" y="120"/>
                  <a:pt x="66" y="146"/>
                </a:cubicBezTo>
                <a:cubicBezTo>
                  <a:pt x="56" y="162"/>
                  <a:pt x="26" y="144"/>
                  <a:pt x="11" y="155"/>
                </a:cubicBezTo>
                <a:cubicBezTo>
                  <a:pt x="0" y="163"/>
                  <a:pt x="2" y="206"/>
                  <a:pt x="2" y="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7" name="Freeform 169"/>
          <p:cNvSpPr>
            <a:spLocks/>
          </p:cNvSpPr>
          <p:nvPr/>
        </p:nvSpPr>
        <p:spPr bwMode="auto">
          <a:xfrm>
            <a:off x="7893050" y="4122738"/>
            <a:ext cx="293688" cy="347662"/>
          </a:xfrm>
          <a:custGeom>
            <a:avLst/>
            <a:gdLst>
              <a:gd name="T0" fmla="*/ 185 w 185"/>
              <a:gd name="T1" fmla="*/ 0 h 219"/>
              <a:gd name="T2" fmla="*/ 75 w 185"/>
              <a:gd name="T3" fmla="*/ 54 h 219"/>
              <a:gd name="T4" fmla="*/ 66 w 185"/>
              <a:gd name="T5" fmla="*/ 146 h 219"/>
              <a:gd name="T6" fmla="*/ 11 w 185"/>
              <a:gd name="T7" fmla="*/ 155 h 219"/>
              <a:gd name="T8" fmla="*/ 2 w 18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19">
                <a:moveTo>
                  <a:pt x="185" y="0"/>
                </a:moveTo>
                <a:cubicBezTo>
                  <a:pt x="168" y="63"/>
                  <a:pt x="144" y="45"/>
                  <a:pt x="75" y="54"/>
                </a:cubicBezTo>
                <a:cubicBezTo>
                  <a:pt x="72" y="85"/>
                  <a:pt x="82" y="120"/>
                  <a:pt x="66" y="146"/>
                </a:cubicBezTo>
                <a:cubicBezTo>
                  <a:pt x="56" y="162"/>
                  <a:pt x="26" y="144"/>
                  <a:pt x="11" y="155"/>
                </a:cubicBezTo>
                <a:cubicBezTo>
                  <a:pt x="0" y="163"/>
                  <a:pt x="2" y="206"/>
                  <a:pt x="2" y="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8" name="Freeform 170"/>
          <p:cNvSpPr>
            <a:spLocks/>
          </p:cNvSpPr>
          <p:nvPr/>
        </p:nvSpPr>
        <p:spPr bwMode="auto">
          <a:xfrm>
            <a:off x="4899025" y="2046288"/>
            <a:ext cx="355600" cy="304800"/>
          </a:xfrm>
          <a:custGeom>
            <a:avLst/>
            <a:gdLst>
              <a:gd name="T0" fmla="*/ 13 w 224"/>
              <a:gd name="T1" fmla="*/ 192 h 192"/>
              <a:gd name="T2" fmla="*/ 59 w 224"/>
              <a:gd name="T3" fmla="*/ 137 h 192"/>
              <a:gd name="T4" fmla="*/ 96 w 224"/>
              <a:gd name="T5" fmla="*/ 128 h 192"/>
              <a:gd name="T6" fmla="*/ 196 w 224"/>
              <a:gd name="T7" fmla="*/ 73 h 192"/>
              <a:gd name="T8" fmla="*/ 224 w 224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92">
                <a:moveTo>
                  <a:pt x="13" y="192"/>
                </a:moveTo>
                <a:cubicBezTo>
                  <a:pt x="29" y="91"/>
                  <a:pt x="0" y="137"/>
                  <a:pt x="59" y="137"/>
                </a:cubicBezTo>
                <a:cubicBezTo>
                  <a:pt x="72" y="137"/>
                  <a:pt x="84" y="131"/>
                  <a:pt x="96" y="128"/>
                </a:cubicBezTo>
                <a:cubicBezTo>
                  <a:pt x="117" y="45"/>
                  <a:pt x="91" y="61"/>
                  <a:pt x="196" y="73"/>
                </a:cubicBezTo>
                <a:cubicBezTo>
                  <a:pt x="217" y="12"/>
                  <a:pt x="206" y="35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9" name="Freeform 171"/>
          <p:cNvSpPr>
            <a:spLocks/>
          </p:cNvSpPr>
          <p:nvPr/>
        </p:nvSpPr>
        <p:spPr bwMode="auto">
          <a:xfrm>
            <a:off x="5051425" y="2198688"/>
            <a:ext cx="355600" cy="304800"/>
          </a:xfrm>
          <a:custGeom>
            <a:avLst/>
            <a:gdLst>
              <a:gd name="T0" fmla="*/ 13 w 224"/>
              <a:gd name="T1" fmla="*/ 192 h 192"/>
              <a:gd name="T2" fmla="*/ 59 w 224"/>
              <a:gd name="T3" fmla="*/ 137 h 192"/>
              <a:gd name="T4" fmla="*/ 96 w 224"/>
              <a:gd name="T5" fmla="*/ 128 h 192"/>
              <a:gd name="T6" fmla="*/ 196 w 224"/>
              <a:gd name="T7" fmla="*/ 73 h 192"/>
              <a:gd name="T8" fmla="*/ 224 w 224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92">
                <a:moveTo>
                  <a:pt x="13" y="192"/>
                </a:moveTo>
                <a:cubicBezTo>
                  <a:pt x="29" y="91"/>
                  <a:pt x="0" y="137"/>
                  <a:pt x="59" y="137"/>
                </a:cubicBezTo>
                <a:cubicBezTo>
                  <a:pt x="72" y="137"/>
                  <a:pt x="84" y="131"/>
                  <a:pt x="96" y="128"/>
                </a:cubicBezTo>
                <a:cubicBezTo>
                  <a:pt x="117" y="45"/>
                  <a:pt x="91" y="61"/>
                  <a:pt x="196" y="73"/>
                </a:cubicBezTo>
                <a:cubicBezTo>
                  <a:pt x="217" y="12"/>
                  <a:pt x="206" y="35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0" name="Freeform 172"/>
          <p:cNvSpPr>
            <a:spLocks/>
          </p:cNvSpPr>
          <p:nvPr/>
        </p:nvSpPr>
        <p:spPr bwMode="auto">
          <a:xfrm>
            <a:off x="5203825" y="2351088"/>
            <a:ext cx="355600" cy="304800"/>
          </a:xfrm>
          <a:custGeom>
            <a:avLst/>
            <a:gdLst>
              <a:gd name="T0" fmla="*/ 13 w 224"/>
              <a:gd name="T1" fmla="*/ 192 h 192"/>
              <a:gd name="T2" fmla="*/ 59 w 224"/>
              <a:gd name="T3" fmla="*/ 137 h 192"/>
              <a:gd name="T4" fmla="*/ 96 w 224"/>
              <a:gd name="T5" fmla="*/ 128 h 192"/>
              <a:gd name="T6" fmla="*/ 196 w 224"/>
              <a:gd name="T7" fmla="*/ 73 h 192"/>
              <a:gd name="T8" fmla="*/ 224 w 224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92">
                <a:moveTo>
                  <a:pt x="13" y="192"/>
                </a:moveTo>
                <a:cubicBezTo>
                  <a:pt x="29" y="91"/>
                  <a:pt x="0" y="137"/>
                  <a:pt x="59" y="137"/>
                </a:cubicBezTo>
                <a:cubicBezTo>
                  <a:pt x="72" y="137"/>
                  <a:pt x="84" y="131"/>
                  <a:pt x="96" y="128"/>
                </a:cubicBezTo>
                <a:cubicBezTo>
                  <a:pt x="117" y="45"/>
                  <a:pt x="91" y="61"/>
                  <a:pt x="196" y="73"/>
                </a:cubicBezTo>
                <a:cubicBezTo>
                  <a:pt x="217" y="12"/>
                  <a:pt x="206" y="35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1" name="Freeform 173"/>
          <p:cNvSpPr>
            <a:spLocks/>
          </p:cNvSpPr>
          <p:nvPr/>
        </p:nvSpPr>
        <p:spPr bwMode="auto">
          <a:xfrm>
            <a:off x="5356225" y="2503488"/>
            <a:ext cx="355600" cy="304800"/>
          </a:xfrm>
          <a:custGeom>
            <a:avLst/>
            <a:gdLst>
              <a:gd name="T0" fmla="*/ 13 w 224"/>
              <a:gd name="T1" fmla="*/ 192 h 192"/>
              <a:gd name="T2" fmla="*/ 59 w 224"/>
              <a:gd name="T3" fmla="*/ 137 h 192"/>
              <a:gd name="T4" fmla="*/ 96 w 224"/>
              <a:gd name="T5" fmla="*/ 128 h 192"/>
              <a:gd name="T6" fmla="*/ 196 w 224"/>
              <a:gd name="T7" fmla="*/ 73 h 192"/>
              <a:gd name="T8" fmla="*/ 224 w 224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92">
                <a:moveTo>
                  <a:pt x="13" y="192"/>
                </a:moveTo>
                <a:cubicBezTo>
                  <a:pt x="29" y="91"/>
                  <a:pt x="0" y="137"/>
                  <a:pt x="59" y="137"/>
                </a:cubicBezTo>
                <a:cubicBezTo>
                  <a:pt x="72" y="137"/>
                  <a:pt x="84" y="131"/>
                  <a:pt x="96" y="128"/>
                </a:cubicBezTo>
                <a:cubicBezTo>
                  <a:pt x="117" y="45"/>
                  <a:pt x="91" y="61"/>
                  <a:pt x="196" y="73"/>
                </a:cubicBezTo>
                <a:cubicBezTo>
                  <a:pt x="217" y="12"/>
                  <a:pt x="206" y="35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2" name="Freeform 174"/>
          <p:cNvSpPr>
            <a:spLocks/>
          </p:cNvSpPr>
          <p:nvPr/>
        </p:nvSpPr>
        <p:spPr bwMode="auto">
          <a:xfrm>
            <a:off x="5508625" y="2655888"/>
            <a:ext cx="355600" cy="304800"/>
          </a:xfrm>
          <a:custGeom>
            <a:avLst/>
            <a:gdLst>
              <a:gd name="T0" fmla="*/ 13 w 224"/>
              <a:gd name="T1" fmla="*/ 192 h 192"/>
              <a:gd name="T2" fmla="*/ 59 w 224"/>
              <a:gd name="T3" fmla="*/ 137 h 192"/>
              <a:gd name="T4" fmla="*/ 96 w 224"/>
              <a:gd name="T5" fmla="*/ 128 h 192"/>
              <a:gd name="T6" fmla="*/ 196 w 224"/>
              <a:gd name="T7" fmla="*/ 73 h 192"/>
              <a:gd name="T8" fmla="*/ 224 w 224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92">
                <a:moveTo>
                  <a:pt x="13" y="192"/>
                </a:moveTo>
                <a:cubicBezTo>
                  <a:pt x="29" y="91"/>
                  <a:pt x="0" y="137"/>
                  <a:pt x="59" y="137"/>
                </a:cubicBezTo>
                <a:cubicBezTo>
                  <a:pt x="72" y="137"/>
                  <a:pt x="84" y="131"/>
                  <a:pt x="96" y="128"/>
                </a:cubicBezTo>
                <a:cubicBezTo>
                  <a:pt x="117" y="45"/>
                  <a:pt x="91" y="61"/>
                  <a:pt x="196" y="73"/>
                </a:cubicBezTo>
                <a:cubicBezTo>
                  <a:pt x="217" y="12"/>
                  <a:pt x="206" y="35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3" name="Freeform 175"/>
          <p:cNvSpPr>
            <a:spLocks/>
          </p:cNvSpPr>
          <p:nvPr/>
        </p:nvSpPr>
        <p:spPr bwMode="auto">
          <a:xfrm>
            <a:off x="5661025" y="2808288"/>
            <a:ext cx="355600" cy="304800"/>
          </a:xfrm>
          <a:custGeom>
            <a:avLst/>
            <a:gdLst>
              <a:gd name="T0" fmla="*/ 13 w 224"/>
              <a:gd name="T1" fmla="*/ 192 h 192"/>
              <a:gd name="T2" fmla="*/ 59 w 224"/>
              <a:gd name="T3" fmla="*/ 137 h 192"/>
              <a:gd name="T4" fmla="*/ 96 w 224"/>
              <a:gd name="T5" fmla="*/ 128 h 192"/>
              <a:gd name="T6" fmla="*/ 196 w 224"/>
              <a:gd name="T7" fmla="*/ 73 h 192"/>
              <a:gd name="T8" fmla="*/ 224 w 224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92">
                <a:moveTo>
                  <a:pt x="13" y="192"/>
                </a:moveTo>
                <a:cubicBezTo>
                  <a:pt x="29" y="91"/>
                  <a:pt x="0" y="137"/>
                  <a:pt x="59" y="137"/>
                </a:cubicBezTo>
                <a:cubicBezTo>
                  <a:pt x="72" y="137"/>
                  <a:pt x="84" y="131"/>
                  <a:pt x="96" y="128"/>
                </a:cubicBezTo>
                <a:cubicBezTo>
                  <a:pt x="117" y="45"/>
                  <a:pt x="91" y="61"/>
                  <a:pt x="196" y="73"/>
                </a:cubicBezTo>
                <a:cubicBezTo>
                  <a:pt x="217" y="12"/>
                  <a:pt x="206" y="35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4" name="Freeform 176"/>
          <p:cNvSpPr>
            <a:spLocks/>
          </p:cNvSpPr>
          <p:nvPr/>
        </p:nvSpPr>
        <p:spPr bwMode="auto">
          <a:xfrm>
            <a:off x="5813425" y="2960688"/>
            <a:ext cx="355600" cy="304800"/>
          </a:xfrm>
          <a:custGeom>
            <a:avLst/>
            <a:gdLst>
              <a:gd name="T0" fmla="*/ 13 w 224"/>
              <a:gd name="T1" fmla="*/ 192 h 192"/>
              <a:gd name="T2" fmla="*/ 59 w 224"/>
              <a:gd name="T3" fmla="*/ 137 h 192"/>
              <a:gd name="T4" fmla="*/ 96 w 224"/>
              <a:gd name="T5" fmla="*/ 128 h 192"/>
              <a:gd name="T6" fmla="*/ 196 w 224"/>
              <a:gd name="T7" fmla="*/ 73 h 192"/>
              <a:gd name="T8" fmla="*/ 224 w 224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92">
                <a:moveTo>
                  <a:pt x="13" y="192"/>
                </a:moveTo>
                <a:cubicBezTo>
                  <a:pt x="29" y="91"/>
                  <a:pt x="0" y="137"/>
                  <a:pt x="59" y="137"/>
                </a:cubicBezTo>
                <a:cubicBezTo>
                  <a:pt x="72" y="137"/>
                  <a:pt x="84" y="131"/>
                  <a:pt x="96" y="128"/>
                </a:cubicBezTo>
                <a:cubicBezTo>
                  <a:pt x="117" y="45"/>
                  <a:pt x="91" y="61"/>
                  <a:pt x="196" y="73"/>
                </a:cubicBezTo>
                <a:cubicBezTo>
                  <a:pt x="217" y="12"/>
                  <a:pt x="206" y="35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5" name="Freeform 177"/>
          <p:cNvSpPr>
            <a:spLocks/>
          </p:cNvSpPr>
          <p:nvPr/>
        </p:nvSpPr>
        <p:spPr bwMode="auto">
          <a:xfrm>
            <a:off x="5965825" y="3113088"/>
            <a:ext cx="355600" cy="304800"/>
          </a:xfrm>
          <a:custGeom>
            <a:avLst/>
            <a:gdLst>
              <a:gd name="T0" fmla="*/ 13 w 224"/>
              <a:gd name="T1" fmla="*/ 192 h 192"/>
              <a:gd name="T2" fmla="*/ 59 w 224"/>
              <a:gd name="T3" fmla="*/ 137 h 192"/>
              <a:gd name="T4" fmla="*/ 96 w 224"/>
              <a:gd name="T5" fmla="*/ 128 h 192"/>
              <a:gd name="T6" fmla="*/ 196 w 224"/>
              <a:gd name="T7" fmla="*/ 73 h 192"/>
              <a:gd name="T8" fmla="*/ 224 w 224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92">
                <a:moveTo>
                  <a:pt x="13" y="192"/>
                </a:moveTo>
                <a:cubicBezTo>
                  <a:pt x="29" y="91"/>
                  <a:pt x="0" y="137"/>
                  <a:pt x="59" y="137"/>
                </a:cubicBezTo>
                <a:cubicBezTo>
                  <a:pt x="72" y="137"/>
                  <a:pt x="84" y="131"/>
                  <a:pt x="96" y="128"/>
                </a:cubicBezTo>
                <a:cubicBezTo>
                  <a:pt x="117" y="45"/>
                  <a:pt x="91" y="61"/>
                  <a:pt x="196" y="73"/>
                </a:cubicBezTo>
                <a:cubicBezTo>
                  <a:pt x="217" y="12"/>
                  <a:pt x="206" y="35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6" name="Freeform 178"/>
          <p:cNvSpPr>
            <a:spLocks/>
          </p:cNvSpPr>
          <p:nvPr/>
        </p:nvSpPr>
        <p:spPr bwMode="auto">
          <a:xfrm>
            <a:off x="6118225" y="3265488"/>
            <a:ext cx="355600" cy="304800"/>
          </a:xfrm>
          <a:custGeom>
            <a:avLst/>
            <a:gdLst>
              <a:gd name="T0" fmla="*/ 13 w 224"/>
              <a:gd name="T1" fmla="*/ 192 h 192"/>
              <a:gd name="T2" fmla="*/ 59 w 224"/>
              <a:gd name="T3" fmla="*/ 137 h 192"/>
              <a:gd name="T4" fmla="*/ 96 w 224"/>
              <a:gd name="T5" fmla="*/ 128 h 192"/>
              <a:gd name="T6" fmla="*/ 196 w 224"/>
              <a:gd name="T7" fmla="*/ 73 h 192"/>
              <a:gd name="T8" fmla="*/ 224 w 224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92">
                <a:moveTo>
                  <a:pt x="13" y="192"/>
                </a:moveTo>
                <a:cubicBezTo>
                  <a:pt x="29" y="91"/>
                  <a:pt x="0" y="137"/>
                  <a:pt x="59" y="137"/>
                </a:cubicBezTo>
                <a:cubicBezTo>
                  <a:pt x="72" y="137"/>
                  <a:pt x="84" y="131"/>
                  <a:pt x="96" y="128"/>
                </a:cubicBezTo>
                <a:cubicBezTo>
                  <a:pt x="117" y="45"/>
                  <a:pt x="91" y="61"/>
                  <a:pt x="196" y="73"/>
                </a:cubicBezTo>
                <a:cubicBezTo>
                  <a:pt x="217" y="12"/>
                  <a:pt x="206" y="35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7" name="Freeform 179"/>
          <p:cNvSpPr>
            <a:spLocks/>
          </p:cNvSpPr>
          <p:nvPr/>
        </p:nvSpPr>
        <p:spPr bwMode="auto">
          <a:xfrm>
            <a:off x="6270625" y="3417888"/>
            <a:ext cx="355600" cy="304800"/>
          </a:xfrm>
          <a:custGeom>
            <a:avLst/>
            <a:gdLst>
              <a:gd name="T0" fmla="*/ 13 w 224"/>
              <a:gd name="T1" fmla="*/ 192 h 192"/>
              <a:gd name="T2" fmla="*/ 59 w 224"/>
              <a:gd name="T3" fmla="*/ 137 h 192"/>
              <a:gd name="T4" fmla="*/ 96 w 224"/>
              <a:gd name="T5" fmla="*/ 128 h 192"/>
              <a:gd name="T6" fmla="*/ 196 w 224"/>
              <a:gd name="T7" fmla="*/ 73 h 192"/>
              <a:gd name="T8" fmla="*/ 224 w 224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92">
                <a:moveTo>
                  <a:pt x="13" y="192"/>
                </a:moveTo>
                <a:cubicBezTo>
                  <a:pt x="29" y="91"/>
                  <a:pt x="0" y="137"/>
                  <a:pt x="59" y="137"/>
                </a:cubicBezTo>
                <a:cubicBezTo>
                  <a:pt x="72" y="137"/>
                  <a:pt x="84" y="131"/>
                  <a:pt x="96" y="128"/>
                </a:cubicBezTo>
                <a:cubicBezTo>
                  <a:pt x="117" y="45"/>
                  <a:pt x="91" y="61"/>
                  <a:pt x="196" y="73"/>
                </a:cubicBezTo>
                <a:cubicBezTo>
                  <a:pt x="217" y="12"/>
                  <a:pt x="206" y="35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8" name="Freeform 180"/>
          <p:cNvSpPr>
            <a:spLocks/>
          </p:cNvSpPr>
          <p:nvPr/>
        </p:nvSpPr>
        <p:spPr bwMode="auto">
          <a:xfrm>
            <a:off x="6423025" y="3570288"/>
            <a:ext cx="355600" cy="304800"/>
          </a:xfrm>
          <a:custGeom>
            <a:avLst/>
            <a:gdLst>
              <a:gd name="T0" fmla="*/ 13 w 224"/>
              <a:gd name="T1" fmla="*/ 192 h 192"/>
              <a:gd name="T2" fmla="*/ 59 w 224"/>
              <a:gd name="T3" fmla="*/ 137 h 192"/>
              <a:gd name="T4" fmla="*/ 96 w 224"/>
              <a:gd name="T5" fmla="*/ 128 h 192"/>
              <a:gd name="T6" fmla="*/ 196 w 224"/>
              <a:gd name="T7" fmla="*/ 73 h 192"/>
              <a:gd name="T8" fmla="*/ 224 w 224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92">
                <a:moveTo>
                  <a:pt x="13" y="192"/>
                </a:moveTo>
                <a:cubicBezTo>
                  <a:pt x="29" y="91"/>
                  <a:pt x="0" y="137"/>
                  <a:pt x="59" y="137"/>
                </a:cubicBezTo>
                <a:cubicBezTo>
                  <a:pt x="72" y="137"/>
                  <a:pt x="84" y="131"/>
                  <a:pt x="96" y="128"/>
                </a:cubicBezTo>
                <a:cubicBezTo>
                  <a:pt x="117" y="45"/>
                  <a:pt x="91" y="61"/>
                  <a:pt x="196" y="73"/>
                </a:cubicBezTo>
                <a:cubicBezTo>
                  <a:pt x="217" y="12"/>
                  <a:pt x="206" y="35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9" name="Freeform 181"/>
          <p:cNvSpPr>
            <a:spLocks/>
          </p:cNvSpPr>
          <p:nvPr/>
        </p:nvSpPr>
        <p:spPr bwMode="auto">
          <a:xfrm>
            <a:off x="6575425" y="3722688"/>
            <a:ext cx="355600" cy="304800"/>
          </a:xfrm>
          <a:custGeom>
            <a:avLst/>
            <a:gdLst>
              <a:gd name="T0" fmla="*/ 13 w 224"/>
              <a:gd name="T1" fmla="*/ 192 h 192"/>
              <a:gd name="T2" fmla="*/ 59 w 224"/>
              <a:gd name="T3" fmla="*/ 137 h 192"/>
              <a:gd name="T4" fmla="*/ 96 w 224"/>
              <a:gd name="T5" fmla="*/ 128 h 192"/>
              <a:gd name="T6" fmla="*/ 196 w 224"/>
              <a:gd name="T7" fmla="*/ 73 h 192"/>
              <a:gd name="T8" fmla="*/ 224 w 224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92">
                <a:moveTo>
                  <a:pt x="13" y="192"/>
                </a:moveTo>
                <a:cubicBezTo>
                  <a:pt x="29" y="91"/>
                  <a:pt x="0" y="137"/>
                  <a:pt x="59" y="137"/>
                </a:cubicBezTo>
                <a:cubicBezTo>
                  <a:pt x="72" y="137"/>
                  <a:pt x="84" y="131"/>
                  <a:pt x="96" y="128"/>
                </a:cubicBezTo>
                <a:cubicBezTo>
                  <a:pt x="117" y="45"/>
                  <a:pt x="91" y="61"/>
                  <a:pt x="196" y="73"/>
                </a:cubicBezTo>
                <a:cubicBezTo>
                  <a:pt x="217" y="12"/>
                  <a:pt x="206" y="35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0" name="Freeform 182"/>
          <p:cNvSpPr>
            <a:spLocks/>
          </p:cNvSpPr>
          <p:nvPr/>
        </p:nvSpPr>
        <p:spPr bwMode="auto">
          <a:xfrm>
            <a:off x="6727825" y="3875088"/>
            <a:ext cx="355600" cy="304800"/>
          </a:xfrm>
          <a:custGeom>
            <a:avLst/>
            <a:gdLst>
              <a:gd name="T0" fmla="*/ 13 w 224"/>
              <a:gd name="T1" fmla="*/ 192 h 192"/>
              <a:gd name="T2" fmla="*/ 59 w 224"/>
              <a:gd name="T3" fmla="*/ 137 h 192"/>
              <a:gd name="T4" fmla="*/ 96 w 224"/>
              <a:gd name="T5" fmla="*/ 128 h 192"/>
              <a:gd name="T6" fmla="*/ 196 w 224"/>
              <a:gd name="T7" fmla="*/ 73 h 192"/>
              <a:gd name="T8" fmla="*/ 224 w 224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92">
                <a:moveTo>
                  <a:pt x="13" y="192"/>
                </a:moveTo>
                <a:cubicBezTo>
                  <a:pt x="29" y="91"/>
                  <a:pt x="0" y="137"/>
                  <a:pt x="59" y="137"/>
                </a:cubicBezTo>
                <a:cubicBezTo>
                  <a:pt x="72" y="137"/>
                  <a:pt x="84" y="131"/>
                  <a:pt x="96" y="128"/>
                </a:cubicBezTo>
                <a:cubicBezTo>
                  <a:pt x="117" y="45"/>
                  <a:pt x="91" y="61"/>
                  <a:pt x="196" y="73"/>
                </a:cubicBezTo>
                <a:cubicBezTo>
                  <a:pt x="217" y="12"/>
                  <a:pt x="206" y="35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1" name="Freeform 183"/>
          <p:cNvSpPr>
            <a:spLocks/>
          </p:cNvSpPr>
          <p:nvPr/>
        </p:nvSpPr>
        <p:spPr bwMode="auto">
          <a:xfrm>
            <a:off x="6880225" y="4027488"/>
            <a:ext cx="355600" cy="304800"/>
          </a:xfrm>
          <a:custGeom>
            <a:avLst/>
            <a:gdLst>
              <a:gd name="T0" fmla="*/ 13 w 224"/>
              <a:gd name="T1" fmla="*/ 192 h 192"/>
              <a:gd name="T2" fmla="*/ 59 w 224"/>
              <a:gd name="T3" fmla="*/ 137 h 192"/>
              <a:gd name="T4" fmla="*/ 96 w 224"/>
              <a:gd name="T5" fmla="*/ 128 h 192"/>
              <a:gd name="T6" fmla="*/ 196 w 224"/>
              <a:gd name="T7" fmla="*/ 73 h 192"/>
              <a:gd name="T8" fmla="*/ 224 w 224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92">
                <a:moveTo>
                  <a:pt x="13" y="192"/>
                </a:moveTo>
                <a:cubicBezTo>
                  <a:pt x="29" y="91"/>
                  <a:pt x="0" y="137"/>
                  <a:pt x="59" y="137"/>
                </a:cubicBezTo>
                <a:cubicBezTo>
                  <a:pt x="72" y="137"/>
                  <a:pt x="84" y="131"/>
                  <a:pt x="96" y="128"/>
                </a:cubicBezTo>
                <a:cubicBezTo>
                  <a:pt x="117" y="45"/>
                  <a:pt x="91" y="61"/>
                  <a:pt x="196" y="73"/>
                </a:cubicBezTo>
                <a:cubicBezTo>
                  <a:pt x="217" y="12"/>
                  <a:pt x="206" y="35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2" name="Freeform 184"/>
          <p:cNvSpPr>
            <a:spLocks/>
          </p:cNvSpPr>
          <p:nvPr/>
        </p:nvSpPr>
        <p:spPr bwMode="auto">
          <a:xfrm>
            <a:off x="7032625" y="4179888"/>
            <a:ext cx="355600" cy="304800"/>
          </a:xfrm>
          <a:custGeom>
            <a:avLst/>
            <a:gdLst>
              <a:gd name="T0" fmla="*/ 13 w 224"/>
              <a:gd name="T1" fmla="*/ 192 h 192"/>
              <a:gd name="T2" fmla="*/ 59 w 224"/>
              <a:gd name="T3" fmla="*/ 137 h 192"/>
              <a:gd name="T4" fmla="*/ 96 w 224"/>
              <a:gd name="T5" fmla="*/ 128 h 192"/>
              <a:gd name="T6" fmla="*/ 196 w 224"/>
              <a:gd name="T7" fmla="*/ 73 h 192"/>
              <a:gd name="T8" fmla="*/ 224 w 224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92">
                <a:moveTo>
                  <a:pt x="13" y="192"/>
                </a:moveTo>
                <a:cubicBezTo>
                  <a:pt x="29" y="91"/>
                  <a:pt x="0" y="137"/>
                  <a:pt x="59" y="137"/>
                </a:cubicBezTo>
                <a:cubicBezTo>
                  <a:pt x="72" y="137"/>
                  <a:pt x="84" y="131"/>
                  <a:pt x="96" y="128"/>
                </a:cubicBezTo>
                <a:cubicBezTo>
                  <a:pt x="117" y="45"/>
                  <a:pt x="91" y="61"/>
                  <a:pt x="196" y="73"/>
                </a:cubicBezTo>
                <a:cubicBezTo>
                  <a:pt x="217" y="12"/>
                  <a:pt x="206" y="35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3" name="Freeform 185"/>
          <p:cNvSpPr>
            <a:spLocks/>
          </p:cNvSpPr>
          <p:nvPr/>
        </p:nvSpPr>
        <p:spPr bwMode="auto">
          <a:xfrm>
            <a:off x="7185025" y="4332288"/>
            <a:ext cx="355600" cy="304800"/>
          </a:xfrm>
          <a:custGeom>
            <a:avLst/>
            <a:gdLst>
              <a:gd name="T0" fmla="*/ 13 w 224"/>
              <a:gd name="T1" fmla="*/ 192 h 192"/>
              <a:gd name="T2" fmla="*/ 59 w 224"/>
              <a:gd name="T3" fmla="*/ 137 h 192"/>
              <a:gd name="T4" fmla="*/ 96 w 224"/>
              <a:gd name="T5" fmla="*/ 128 h 192"/>
              <a:gd name="T6" fmla="*/ 196 w 224"/>
              <a:gd name="T7" fmla="*/ 73 h 192"/>
              <a:gd name="T8" fmla="*/ 224 w 224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92">
                <a:moveTo>
                  <a:pt x="13" y="192"/>
                </a:moveTo>
                <a:cubicBezTo>
                  <a:pt x="29" y="91"/>
                  <a:pt x="0" y="137"/>
                  <a:pt x="59" y="137"/>
                </a:cubicBezTo>
                <a:cubicBezTo>
                  <a:pt x="72" y="137"/>
                  <a:pt x="84" y="131"/>
                  <a:pt x="96" y="128"/>
                </a:cubicBezTo>
                <a:cubicBezTo>
                  <a:pt x="117" y="45"/>
                  <a:pt x="91" y="61"/>
                  <a:pt x="196" y="73"/>
                </a:cubicBezTo>
                <a:cubicBezTo>
                  <a:pt x="217" y="12"/>
                  <a:pt x="206" y="35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4" name="Freeform 186"/>
          <p:cNvSpPr>
            <a:spLocks/>
          </p:cNvSpPr>
          <p:nvPr/>
        </p:nvSpPr>
        <p:spPr bwMode="auto">
          <a:xfrm>
            <a:off x="4992688" y="2147888"/>
            <a:ext cx="349250" cy="247650"/>
          </a:xfrm>
          <a:custGeom>
            <a:avLst/>
            <a:gdLst>
              <a:gd name="T0" fmla="*/ 0 w 220"/>
              <a:gd name="T1" fmla="*/ 156 h 156"/>
              <a:gd name="T2" fmla="*/ 82 w 220"/>
              <a:gd name="T3" fmla="*/ 119 h 156"/>
              <a:gd name="T4" fmla="*/ 183 w 220"/>
              <a:gd name="T5" fmla="*/ 55 h 156"/>
              <a:gd name="T6" fmla="*/ 192 w 220"/>
              <a:gd name="T7" fmla="*/ 9 h 156"/>
              <a:gd name="T8" fmla="*/ 220 w 220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156">
                <a:moveTo>
                  <a:pt x="0" y="156"/>
                </a:moveTo>
                <a:cubicBezTo>
                  <a:pt x="65" y="133"/>
                  <a:pt x="39" y="148"/>
                  <a:pt x="82" y="119"/>
                </a:cubicBezTo>
                <a:cubicBezTo>
                  <a:pt x="102" y="66"/>
                  <a:pt x="130" y="65"/>
                  <a:pt x="183" y="55"/>
                </a:cubicBezTo>
                <a:cubicBezTo>
                  <a:pt x="186" y="40"/>
                  <a:pt x="183" y="22"/>
                  <a:pt x="192" y="9"/>
                </a:cubicBezTo>
                <a:cubicBezTo>
                  <a:pt x="197" y="1"/>
                  <a:pt x="220" y="0"/>
                  <a:pt x="2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5" name="Freeform 187"/>
          <p:cNvSpPr>
            <a:spLocks/>
          </p:cNvSpPr>
          <p:nvPr/>
        </p:nvSpPr>
        <p:spPr bwMode="auto">
          <a:xfrm>
            <a:off x="5145088" y="2300288"/>
            <a:ext cx="349250" cy="247650"/>
          </a:xfrm>
          <a:custGeom>
            <a:avLst/>
            <a:gdLst>
              <a:gd name="T0" fmla="*/ 0 w 220"/>
              <a:gd name="T1" fmla="*/ 156 h 156"/>
              <a:gd name="T2" fmla="*/ 82 w 220"/>
              <a:gd name="T3" fmla="*/ 119 h 156"/>
              <a:gd name="T4" fmla="*/ 183 w 220"/>
              <a:gd name="T5" fmla="*/ 55 h 156"/>
              <a:gd name="T6" fmla="*/ 192 w 220"/>
              <a:gd name="T7" fmla="*/ 9 h 156"/>
              <a:gd name="T8" fmla="*/ 220 w 220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156">
                <a:moveTo>
                  <a:pt x="0" y="156"/>
                </a:moveTo>
                <a:cubicBezTo>
                  <a:pt x="65" y="133"/>
                  <a:pt x="39" y="148"/>
                  <a:pt x="82" y="119"/>
                </a:cubicBezTo>
                <a:cubicBezTo>
                  <a:pt x="102" y="66"/>
                  <a:pt x="130" y="65"/>
                  <a:pt x="183" y="55"/>
                </a:cubicBezTo>
                <a:cubicBezTo>
                  <a:pt x="186" y="40"/>
                  <a:pt x="183" y="22"/>
                  <a:pt x="192" y="9"/>
                </a:cubicBezTo>
                <a:cubicBezTo>
                  <a:pt x="197" y="1"/>
                  <a:pt x="220" y="0"/>
                  <a:pt x="2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6" name="Freeform 188"/>
          <p:cNvSpPr>
            <a:spLocks/>
          </p:cNvSpPr>
          <p:nvPr/>
        </p:nvSpPr>
        <p:spPr bwMode="auto">
          <a:xfrm>
            <a:off x="5297488" y="2452688"/>
            <a:ext cx="349250" cy="247650"/>
          </a:xfrm>
          <a:custGeom>
            <a:avLst/>
            <a:gdLst>
              <a:gd name="T0" fmla="*/ 0 w 220"/>
              <a:gd name="T1" fmla="*/ 156 h 156"/>
              <a:gd name="T2" fmla="*/ 82 w 220"/>
              <a:gd name="T3" fmla="*/ 119 h 156"/>
              <a:gd name="T4" fmla="*/ 183 w 220"/>
              <a:gd name="T5" fmla="*/ 55 h 156"/>
              <a:gd name="T6" fmla="*/ 192 w 220"/>
              <a:gd name="T7" fmla="*/ 9 h 156"/>
              <a:gd name="T8" fmla="*/ 220 w 220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156">
                <a:moveTo>
                  <a:pt x="0" y="156"/>
                </a:moveTo>
                <a:cubicBezTo>
                  <a:pt x="65" y="133"/>
                  <a:pt x="39" y="148"/>
                  <a:pt x="82" y="119"/>
                </a:cubicBezTo>
                <a:cubicBezTo>
                  <a:pt x="102" y="66"/>
                  <a:pt x="130" y="65"/>
                  <a:pt x="183" y="55"/>
                </a:cubicBezTo>
                <a:cubicBezTo>
                  <a:pt x="186" y="40"/>
                  <a:pt x="183" y="22"/>
                  <a:pt x="192" y="9"/>
                </a:cubicBezTo>
                <a:cubicBezTo>
                  <a:pt x="197" y="1"/>
                  <a:pt x="220" y="0"/>
                  <a:pt x="2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7" name="Freeform 189"/>
          <p:cNvSpPr>
            <a:spLocks/>
          </p:cNvSpPr>
          <p:nvPr/>
        </p:nvSpPr>
        <p:spPr bwMode="auto">
          <a:xfrm>
            <a:off x="5449888" y="2605088"/>
            <a:ext cx="349250" cy="247650"/>
          </a:xfrm>
          <a:custGeom>
            <a:avLst/>
            <a:gdLst>
              <a:gd name="T0" fmla="*/ 0 w 220"/>
              <a:gd name="T1" fmla="*/ 156 h 156"/>
              <a:gd name="T2" fmla="*/ 82 w 220"/>
              <a:gd name="T3" fmla="*/ 119 h 156"/>
              <a:gd name="T4" fmla="*/ 183 w 220"/>
              <a:gd name="T5" fmla="*/ 55 h 156"/>
              <a:gd name="T6" fmla="*/ 192 w 220"/>
              <a:gd name="T7" fmla="*/ 9 h 156"/>
              <a:gd name="T8" fmla="*/ 220 w 220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156">
                <a:moveTo>
                  <a:pt x="0" y="156"/>
                </a:moveTo>
                <a:cubicBezTo>
                  <a:pt x="65" y="133"/>
                  <a:pt x="39" y="148"/>
                  <a:pt x="82" y="119"/>
                </a:cubicBezTo>
                <a:cubicBezTo>
                  <a:pt x="102" y="66"/>
                  <a:pt x="130" y="65"/>
                  <a:pt x="183" y="55"/>
                </a:cubicBezTo>
                <a:cubicBezTo>
                  <a:pt x="186" y="40"/>
                  <a:pt x="183" y="22"/>
                  <a:pt x="192" y="9"/>
                </a:cubicBezTo>
                <a:cubicBezTo>
                  <a:pt x="197" y="1"/>
                  <a:pt x="220" y="0"/>
                  <a:pt x="2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8" name="Freeform 190"/>
          <p:cNvSpPr>
            <a:spLocks/>
          </p:cNvSpPr>
          <p:nvPr/>
        </p:nvSpPr>
        <p:spPr bwMode="auto">
          <a:xfrm>
            <a:off x="5602288" y="2757488"/>
            <a:ext cx="349250" cy="247650"/>
          </a:xfrm>
          <a:custGeom>
            <a:avLst/>
            <a:gdLst>
              <a:gd name="T0" fmla="*/ 0 w 220"/>
              <a:gd name="T1" fmla="*/ 156 h 156"/>
              <a:gd name="T2" fmla="*/ 82 w 220"/>
              <a:gd name="T3" fmla="*/ 119 h 156"/>
              <a:gd name="T4" fmla="*/ 183 w 220"/>
              <a:gd name="T5" fmla="*/ 55 h 156"/>
              <a:gd name="T6" fmla="*/ 192 w 220"/>
              <a:gd name="T7" fmla="*/ 9 h 156"/>
              <a:gd name="T8" fmla="*/ 220 w 220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156">
                <a:moveTo>
                  <a:pt x="0" y="156"/>
                </a:moveTo>
                <a:cubicBezTo>
                  <a:pt x="65" y="133"/>
                  <a:pt x="39" y="148"/>
                  <a:pt x="82" y="119"/>
                </a:cubicBezTo>
                <a:cubicBezTo>
                  <a:pt x="102" y="66"/>
                  <a:pt x="130" y="65"/>
                  <a:pt x="183" y="55"/>
                </a:cubicBezTo>
                <a:cubicBezTo>
                  <a:pt x="186" y="40"/>
                  <a:pt x="183" y="22"/>
                  <a:pt x="192" y="9"/>
                </a:cubicBezTo>
                <a:cubicBezTo>
                  <a:pt x="197" y="1"/>
                  <a:pt x="220" y="0"/>
                  <a:pt x="2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9" name="Freeform 191"/>
          <p:cNvSpPr>
            <a:spLocks/>
          </p:cNvSpPr>
          <p:nvPr/>
        </p:nvSpPr>
        <p:spPr bwMode="auto">
          <a:xfrm>
            <a:off x="5754688" y="2909888"/>
            <a:ext cx="349250" cy="247650"/>
          </a:xfrm>
          <a:custGeom>
            <a:avLst/>
            <a:gdLst>
              <a:gd name="T0" fmla="*/ 0 w 220"/>
              <a:gd name="T1" fmla="*/ 156 h 156"/>
              <a:gd name="T2" fmla="*/ 82 w 220"/>
              <a:gd name="T3" fmla="*/ 119 h 156"/>
              <a:gd name="T4" fmla="*/ 183 w 220"/>
              <a:gd name="T5" fmla="*/ 55 h 156"/>
              <a:gd name="T6" fmla="*/ 192 w 220"/>
              <a:gd name="T7" fmla="*/ 9 h 156"/>
              <a:gd name="T8" fmla="*/ 220 w 220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156">
                <a:moveTo>
                  <a:pt x="0" y="156"/>
                </a:moveTo>
                <a:cubicBezTo>
                  <a:pt x="65" y="133"/>
                  <a:pt x="39" y="148"/>
                  <a:pt x="82" y="119"/>
                </a:cubicBezTo>
                <a:cubicBezTo>
                  <a:pt x="102" y="66"/>
                  <a:pt x="130" y="65"/>
                  <a:pt x="183" y="55"/>
                </a:cubicBezTo>
                <a:cubicBezTo>
                  <a:pt x="186" y="40"/>
                  <a:pt x="183" y="22"/>
                  <a:pt x="192" y="9"/>
                </a:cubicBezTo>
                <a:cubicBezTo>
                  <a:pt x="197" y="1"/>
                  <a:pt x="220" y="0"/>
                  <a:pt x="2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0" name="Freeform 192"/>
          <p:cNvSpPr>
            <a:spLocks/>
          </p:cNvSpPr>
          <p:nvPr/>
        </p:nvSpPr>
        <p:spPr bwMode="auto">
          <a:xfrm>
            <a:off x="5907088" y="3062288"/>
            <a:ext cx="349250" cy="247650"/>
          </a:xfrm>
          <a:custGeom>
            <a:avLst/>
            <a:gdLst>
              <a:gd name="T0" fmla="*/ 0 w 220"/>
              <a:gd name="T1" fmla="*/ 156 h 156"/>
              <a:gd name="T2" fmla="*/ 82 w 220"/>
              <a:gd name="T3" fmla="*/ 119 h 156"/>
              <a:gd name="T4" fmla="*/ 183 w 220"/>
              <a:gd name="T5" fmla="*/ 55 h 156"/>
              <a:gd name="T6" fmla="*/ 192 w 220"/>
              <a:gd name="T7" fmla="*/ 9 h 156"/>
              <a:gd name="T8" fmla="*/ 220 w 220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156">
                <a:moveTo>
                  <a:pt x="0" y="156"/>
                </a:moveTo>
                <a:cubicBezTo>
                  <a:pt x="65" y="133"/>
                  <a:pt x="39" y="148"/>
                  <a:pt x="82" y="119"/>
                </a:cubicBezTo>
                <a:cubicBezTo>
                  <a:pt x="102" y="66"/>
                  <a:pt x="130" y="65"/>
                  <a:pt x="183" y="55"/>
                </a:cubicBezTo>
                <a:cubicBezTo>
                  <a:pt x="186" y="40"/>
                  <a:pt x="183" y="22"/>
                  <a:pt x="192" y="9"/>
                </a:cubicBezTo>
                <a:cubicBezTo>
                  <a:pt x="197" y="1"/>
                  <a:pt x="220" y="0"/>
                  <a:pt x="2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1" name="Freeform 193"/>
          <p:cNvSpPr>
            <a:spLocks/>
          </p:cNvSpPr>
          <p:nvPr/>
        </p:nvSpPr>
        <p:spPr bwMode="auto">
          <a:xfrm>
            <a:off x="6059488" y="3214688"/>
            <a:ext cx="349250" cy="247650"/>
          </a:xfrm>
          <a:custGeom>
            <a:avLst/>
            <a:gdLst>
              <a:gd name="T0" fmla="*/ 0 w 220"/>
              <a:gd name="T1" fmla="*/ 156 h 156"/>
              <a:gd name="T2" fmla="*/ 82 w 220"/>
              <a:gd name="T3" fmla="*/ 119 h 156"/>
              <a:gd name="T4" fmla="*/ 183 w 220"/>
              <a:gd name="T5" fmla="*/ 55 h 156"/>
              <a:gd name="T6" fmla="*/ 192 w 220"/>
              <a:gd name="T7" fmla="*/ 9 h 156"/>
              <a:gd name="T8" fmla="*/ 220 w 220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156">
                <a:moveTo>
                  <a:pt x="0" y="156"/>
                </a:moveTo>
                <a:cubicBezTo>
                  <a:pt x="65" y="133"/>
                  <a:pt x="39" y="148"/>
                  <a:pt x="82" y="119"/>
                </a:cubicBezTo>
                <a:cubicBezTo>
                  <a:pt x="102" y="66"/>
                  <a:pt x="130" y="65"/>
                  <a:pt x="183" y="55"/>
                </a:cubicBezTo>
                <a:cubicBezTo>
                  <a:pt x="186" y="40"/>
                  <a:pt x="183" y="22"/>
                  <a:pt x="192" y="9"/>
                </a:cubicBezTo>
                <a:cubicBezTo>
                  <a:pt x="197" y="1"/>
                  <a:pt x="220" y="0"/>
                  <a:pt x="2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" name="Freeform 194"/>
          <p:cNvSpPr>
            <a:spLocks/>
          </p:cNvSpPr>
          <p:nvPr/>
        </p:nvSpPr>
        <p:spPr bwMode="auto">
          <a:xfrm>
            <a:off x="6211888" y="3367088"/>
            <a:ext cx="349250" cy="247650"/>
          </a:xfrm>
          <a:custGeom>
            <a:avLst/>
            <a:gdLst>
              <a:gd name="T0" fmla="*/ 0 w 220"/>
              <a:gd name="T1" fmla="*/ 156 h 156"/>
              <a:gd name="T2" fmla="*/ 82 w 220"/>
              <a:gd name="T3" fmla="*/ 119 h 156"/>
              <a:gd name="T4" fmla="*/ 183 w 220"/>
              <a:gd name="T5" fmla="*/ 55 h 156"/>
              <a:gd name="T6" fmla="*/ 192 w 220"/>
              <a:gd name="T7" fmla="*/ 9 h 156"/>
              <a:gd name="T8" fmla="*/ 220 w 220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156">
                <a:moveTo>
                  <a:pt x="0" y="156"/>
                </a:moveTo>
                <a:cubicBezTo>
                  <a:pt x="65" y="133"/>
                  <a:pt x="39" y="148"/>
                  <a:pt x="82" y="119"/>
                </a:cubicBezTo>
                <a:cubicBezTo>
                  <a:pt x="102" y="66"/>
                  <a:pt x="130" y="65"/>
                  <a:pt x="183" y="55"/>
                </a:cubicBezTo>
                <a:cubicBezTo>
                  <a:pt x="186" y="40"/>
                  <a:pt x="183" y="22"/>
                  <a:pt x="192" y="9"/>
                </a:cubicBezTo>
                <a:cubicBezTo>
                  <a:pt x="197" y="1"/>
                  <a:pt x="220" y="0"/>
                  <a:pt x="2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3" name="Freeform 195"/>
          <p:cNvSpPr>
            <a:spLocks/>
          </p:cNvSpPr>
          <p:nvPr/>
        </p:nvSpPr>
        <p:spPr bwMode="auto">
          <a:xfrm>
            <a:off x="6364288" y="3519488"/>
            <a:ext cx="349250" cy="247650"/>
          </a:xfrm>
          <a:custGeom>
            <a:avLst/>
            <a:gdLst>
              <a:gd name="T0" fmla="*/ 0 w 220"/>
              <a:gd name="T1" fmla="*/ 156 h 156"/>
              <a:gd name="T2" fmla="*/ 82 w 220"/>
              <a:gd name="T3" fmla="*/ 119 h 156"/>
              <a:gd name="T4" fmla="*/ 183 w 220"/>
              <a:gd name="T5" fmla="*/ 55 h 156"/>
              <a:gd name="T6" fmla="*/ 192 w 220"/>
              <a:gd name="T7" fmla="*/ 9 h 156"/>
              <a:gd name="T8" fmla="*/ 220 w 220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156">
                <a:moveTo>
                  <a:pt x="0" y="156"/>
                </a:moveTo>
                <a:cubicBezTo>
                  <a:pt x="65" y="133"/>
                  <a:pt x="39" y="148"/>
                  <a:pt x="82" y="119"/>
                </a:cubicBezTo>
                <a:cubicBezTo>
                  <a:pt x="102" y="66"/>
                  <a:pt x="130" y="65"/>
                  <a:pt x="183" y="55"/>
                </a:cubicBezTo>
                <a:cubicBezTo>
                  <a:pt x="186" y="40"/>
                  <a:pt x="183" y="22"/>
                  <a:pt x="192" y="9"/>
                </a:cubicBezTo>
                <a:cubicBezTo>
                  <a:pt x="197" y="1"/>
                  <a:pt x="220" y="0"/>
                  <a:pt x="2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4" name="Freeform 196"/>
          <p:cNvSpPr>
            <a:spLocks/>
          </p:cNvSpPr>
          <p:nvPr/>
        </p:nvSpPr>
        <p:spPr bwMode="auto">
          <a:xfrm>
            <a:off x="6516688" y="3671888"/>
            <a:ext cx="349250" cy="247650"/>
          </a:xfrm>
          <a:custGeom>
            <a:avLst/>
            <a:gdLst>
              <a:gd name="T0" fmla="*/ 0 w 220"/>
              <a:gd name="T1" fmla="*/ 156 h 156"/>
              <a:gd name="T2" fmla="*/ 82 w 220"/>
              <a:gd name="T3" fmla="*/ 119 h 156"/>
              <a:gd name="T4" fmla="*/ 183 w 220"/>
              <a:gd name="T5" fmla="*/ 55 h 156"/>
              <a:gd name="T6" fmla="*/ 192 w 220"/>
              <a:gd name="T7" fmla="*/ 9 h 156"/>
              <a:gd name="T8" fmla="*/ 220 w 220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156">
                <a:moveTo>
                  <a:pt x="0" y="156"/>
                </a:moveTo>
                <a:cubicBezTo>
                  <a:pt x="65" y="133"/>
                  <a:pt x="39" y="148"/>
                  <a:pt x="82" y="119"/>
                </a:cubicBezTo>
                <a:cubicBezTo>
                  <a:pt x="102" y="66"/>
                  <a:pt x="130" y="65"/>
                  <a:pt x="183" y="55"/>
                </a:cubicBezTo>
                <a:cubicBezTo>
                  <a:pt x="186" y="40"/>
                  <a:pt x="183" y="22"/>
                  <a:pt x="192" y="9"/>
                </a:cubicBezTo>
                <a:cubicBezTo>
                  <a:pt x="197" y="1"/>
                  <a:pt x="220" y="0"/>
                  <a:pt x="2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5" name="Freeform 197"/>
          <p:cNvSpPr>
            <a:spLocks/>
          </p:cNvSpPr>
          <p:nvPr/>
        </p:nvSpPr>
        <p:spPr bwMode="auto">
          <a:xfrm>
            <a:off x="6669088" y="3824288"/>
            <a:ext cx="349250" cy="247650"/>
          </a:xfrm>
          <a:custGeom>
            <a:avLst/>
            <a:gdLst>
              <a:gd name="T0" fmla="*/ 0 w 220"/>
              <a:gd name="T1" fmla="*/ 156 h 156"/>
              <a:gd name="T2" fmla="*/ 82 w 220"/>
              <a:gd name="T3" fmla="*/ 119 h 156"/>
              <a:gd name="T4" fmla="*/ 183 w 220"/>
              <a:gd name="T5" fmla="*/ 55 h 156"/>
              <a:gd name="T6" fmla="*/ 192 w 220"/>
              <a:gd name="T7" fmla="*/ 9 h 156"/>
              <a:gd name="T8" fmla="*/ 220 w 220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156">
                <a:moveTo>
                  <a:pt x="0" y="156"/>
                </a:moveTo>
                <a:cubicBezTo>
                  <a:pt x="65" y="133"/>
                  <a:pt x="39" y="148"/>
                  <a:pt x="82" y="119"/>
                </a:cubicBezTo>
                <a:cubicBezTo>
                  <a:pt x="102" y="66"/>
                  <a:pt x="130" y="65"/>
                  <a:pt x="183" y="55"/>
                </a:cubicBezTo>
                <a:cubicBezTo>
                  <a:pt x="186" y="40"/>
                  <a:pt x="183" y="22"/>
                  <a:pt x="192" y="9"/>
                </a:cubicBezTo>
                <a:cubicBezTo>
                  <a:pt x="197" y="1"/>
                  <a:pt x="220" y="0"/>
                  <a:pt x="2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6" name="Freeform 198"/>
          <p:cNvSpPr>
            <a:spLocks/>
          </p:cNvSpPr>
          <p:nvPr/>
        </p:nvSpPr>
        <p:spPr bwMode="auto">
          <a:xfrm>
            <a:off x="6821488" y="3976688"/>
            <a:ext cx="349250" cy="247650"/>
          </a:xfrm>
          <a:custGeom>
            <a:avLst/>
            <a:gdLst>
              <a:gd name="T0" fmla="*/ 0 w 220"/>
              <a:gd name="T1" fmla="*/ 156 h 156"/>
              <a:gd name="T2" fmla="*/ 82 w 220"/>
              <a:gd name="T3" fmla="*/ 119 h 156"/>
              <a:gd name="T4" fmla="*/ 183 w 220"/>
              <a:gd name="T5" fmla="*/ 55 h 156"/>
              <a:gd name="T6" fmla="*/ 192 w 220"/>
              <a:gd name="T7" fmla="*/ 9 h 156"/>
              <a:gd name="T8" fmla="*/ 220 w 220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156">
                <a:moveTo>
                  <a:pt x="0" y="156"/>
                </a:moveTo>
                <a:cubicBezTo>
                  <a:pt x="65" y="133"/>
                  <a:pt x="39" y="148"/>
                  <a:pt x="82" y="119"/>
                </a:cubicBezTo>
                <a:cubicBezTo>
                  <a:pt x="102" y="66"/>
                  <a:pt x="130" y="65"/>
                  <a:pt x="183" y="55"/>
                </a:cubicBezTo>
                <a:cubicBezTo>
                  <a:pt x="186" y="40"/>
                  <a:pt x="183" y="22"/>
                  <a:pt x="192" y="9"/>
                </a:cubicBezTo>
                <a:cubicBezTo>
                  <a:pt x="197" y="1"/>
                  <a:pt x="220" y="0"/>
                  <a:pt x="2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7" name="Freeform 199"/>
          <p:cNvSpPr>
            <a:spLocks/>
          </p:cNvSpPr>
          <p:nvPr/>
        </p:nvSpPr>
        <p:spPr bwMode="auto">
          <a:xfrm>
            <a:off x="6973888" y="4129088"/>
            <a:ext cx="349250" cy="247650"/>
          </a:xfrm>
          <a:custGeom>
            <a:avLst/>
            <a:gdLst>
              <a:gd name="T0" fmla="*/ 0 w 220"/>
              <a:gd name="T1" fmla="*/ 156 h 156"/>
              <a:gd name="T2" fmla="*/ 82 w 220"/>
              <a:gd name="T3" fmla="*/ 119 h 156"/>
              <a:gd name="T4" fmla="*/ 183 w 220"/>
              <a:gd name="T5" fmla="*/ 55 h 156"/>
              <a:gd name="T6" fmla="*/ 192 w 220"/>
              <a:gd name="T7" fmla="*/ 9 h 156"/>
              <a:gd name="T8" fmla="*/ 220 w 220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156">
                <a:moveTo>
                  <a:pt x="0" y="156"/>
                </a:moveTo>
                <a:cubicBezTo>
                  <a:pt x="65" y="133"/>
                  <a:pt x="39" y="148"/>
                  <a:pt x="82" y="119"/>
                </a:cubicBezTo>
                <a:cubicBezTo>
                  <a:pt x="102" y="66"/>
                  <a:pt x="130" y="65"/>
                  <a:pt x="183" y="55"/>
                </a:cubicBezTo>
                <a:cubicBezTo>
                  <a:pt x="186" y="40"/>
                  <a:pt x="183" y="22"/>
                  <a:pt x="192" y="9"/>
                </a:cubicBezTo>
                <a:cubicBezTo>
                  <a:pt x="197" y="1"/>
                  <a:pt x="220" y="0"/>
                  <a:pt x="2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8" name="Freeform 200"/>
          <p:cNvSpPr>
            <a:spLocks/>
          </p:cNvSpPr>
          <p:nvPr/>
        </p:nvSpPr>
        <p:spPr bwMode="auto">
          <a:xfrm>
            <a:off x="7126288" y="4281488"/>
            <a:ext cx="349250" cy="247650"/>
          </a:xfrm>
          <a:custGeom>
            <a:avLst/>
            <a:gdLst>
              <a:gd name="T0" fmla="*/ 0 w 220"/>
              <a:gd name="T1" fmla="*/ 156 h 156"/>
              <a:gd name="T2" fmla="*/ 82 w 220"/>
              <a:gd name="T3" fmla="*/ 119 h 156"/>
              <a:gd name="T4" fmla="*/ 183 w 220"/>
              <a:gd name="T5" fmla="*/ 55 h 156"/>
              <a:gd name="T6" fmla="*/ 192 w 220"/>
              <a:gd name="T7" fmla="*/ 9 h 156"/>
              <a:gd name="T8" fmla="*/ 220 w 220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156">
                <a:moveTo>
                  <a:pt x="0" y="156"/>
                </a:moveTo>
                <a:cubicBezTo>
                  <a:pt x="65" y="133"/>
                  <a:pt x="39" y="148"/>
                  <a:pt x="82" y="119"/>
                </a:cubicBezTo>
                <a:cubicBezTo>
                  <a:pt x="102" y="66"/>
                  <a:pt x="130" y="65"/>
                  <a:pt x="183" y="55"/>
                </a:cubicBezTo>
                <a:cubicBezTo>
                  <a:pt x="186" y="40"/>
                  <a:pt x="183" y="22"/>
                  <a:pt x="192" y="9"/>
                </a:cubicBezTo>
                <a:cubicBezTo>
                  <a:pt x="197" y="1"/>
                  <a:pt x="220" y="0"/>
                  <a:pt x="2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9" name="Oval 201"/>
          <p:cNvSpPr>
            <a:spLocks noChangeArrowheads="1"/>
          </p:cNvSpPr>
          <p:nvPr/>
        </p:nvSpPr>
        <p:spPr bwMode="auto">
          <a:xfrm>
            <a:off x="6019800" y="1752600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0" name="Freeform 202"/>
          <p:cNvSpPr>
            <a:spLocks/>
          </p:cNvSpPr>
          <p:nvPr/>
        </p:nvSpPr>
        <p:spPr bwMode="auto">
          <a:xfrm>
            <a:off x="5638800" y="1905000"/>
            <a:ext cx="361950" cy="309563"/>
          </a:xfrm>
          <a:custGeom>
            <a:avLst/>
            <a:gdLst>
              <a:gd name="T0" fmla="*/ 228 w 228"/>
              <a:gd name="T1" fmla="*/ 3 h 195"/>
              <a:gd name="T2" fmla="*/ 155 w 228"/>
              <a:gd name="T3" fmla="*/ 21 h 195"/>
              <a:gd name="T4" fmla="*/ 64 w 228"/>
              <a:gd name="T5" fmla="*/ 122 h 195"/>
              <a:gd name="T6" fmla="*/ 0 w 228"/>
              <a:gd name="T7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95">
                <a:moveTo>
                  <a:pt x="228" y="3"/>
                </a:moveTo>
                <a:cubicBezTo>
                  <a:pt x="204" y="11"/>
                  <a:pt x="168" y="0"/>
                  <a:pt x="155" y="21"/>
                </a:cubicBezTo>
                <a:cubicBezTo>
                  <a:pt x="77" y="144"/>
                  <a:pt x="211" y="104"/>
                  <a:pt x="64" y="122"/>
                </a:cubicBezTo>
                <a:cubicBezTo>
                  <a:pt x="50" y="171"/>
                  <a:pt x="59" y="195"/>
                  <a:pt x="0" y="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1" name="Freeform 203"/>
          <p:cNvSpPr>
            <a:spLocks/>
          </p:cNvSpPr>
          <p:nvPr/>
        </p:nvSpPr>
        <p:spPr bwMode="auto">
          <a:xfrm>
            <a:off x="5791200" y="1981200"/>
            <a:ext cx="293688" cy="347663"/>
          </a:xfrm>
          <a:custGeom>
            <a:avLst/>
            <a:gdLst>
              <a:gd name="T0" fmla="*/ 185 w 185"/>
              <a:gd name="T1" fmla="*/ 0 h 219"/>
              <a:gd name="T2" fmla="*/ 75 w 185"/>
              <a:gd name="T3" fmla="*/ 54 h 219"/>
              <a:gd name="T4" fmla="*/ 66 w 185"/>
              <a:gd name="T5" fmla="*/ 146 h 219"/>
              <a:gd name="T6" fmla="*/ 11 w 185"/>
              <a:gd name="T7" fmla="*/ 155 h 219"/>
              <a:gd name="T8" fmla="*/ 2 w 18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19">
                <a:moveTo>
                  <a:pt x="185" y="0"/>
                </a:moveTo>
                <a:cubicBezTo>
                  <a:pt x="168" y="63"/>
                  <a:pt x="144" y="45"/>
                  <a:pt x="75" y="54"/>
                </a:cubicBezTo>
                <a:cubicBezTo>
                  <a:pt x="72" y="85"/>
                  <a:pt x="82" y="120"/>
                  <a:pt x="66" y="146"/>
                </a:cubicBezTo>
                <a:cubicBezTo>
                  <a:pt x="56" y="162"/>
                  <a:pt x="26" y="144"/>
                  <a:pt x="11" y="155"/>
                </a:cubicBezTo>
                <a:cubicBezTo>
                  <a:pt x="0" y="163"/>
                  <a:pt x="2" y="206"/>
                  <a:pt x="2" y="2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" name="Line 210"/>
          <p:cNvSpPr>
            <a:spLocks noChangeShapeType="1"/>
          </p:cNvSpPr>
          <p:nvPr/>
        </p:nvSpPr>
        <p:spPr bwMode="auto">
          <a:xfrm>
            <a:off x="6172200" y="1600200"/>
            <a:ext cx="76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98" name="Oval 230"/>
          <p:cNvSpPr>
            <a:spLocks noChangeArrowheads="1"/>
          </p:cNvSpPr>
          <p:nvPr/>
        </p:nvSpPr>
        <p:spPr bwMode="auto">
          <a:xfrm>
            <a:off x="457200" y="1600200"/>
            <a:ext cx="2667000" cy="2514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9" name="Text Box 231"/>
          <p:cNvSpPr txBox="1">
            <a:spLocks noChangeArrowheads="1"/>
          </p:cNvSpPr>
          <p:nvPr/>
        </p:nvSpPr>
        <p:spPr bwMode="auto">
          <a:xfrm>
            <a:off x="1447800" y="23622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</a:rPr>
              <a:t>P</a:t>
            </a:r>
          </a:p>
        </p:txBody>
      </p:sp>
      <p:sp>
        <p:nvSpPr>
          <p:cNvPr id="7400" name="Oval 232"/>
          <p:cNvSpPr>
            <a:spLocks noChangeArrowheads="1"/>
          </p:cNvSpPr>
          <p:nvPr/>
        </p:nvSpPr>
        <p:spPr bwMode="auto">
          <a:xfrm>
            <a:off x="1600200" y="175260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2" name="Text Box 234"/>
          <p:cNvSpPr txBox="1">
            <a:spLocks noChangeArrowheads="1"/>
          </p:cNvSpPr>
          <p:nvPr/>
        </p:nvSpPr>
        <p:spPr bwMode="auto">
          <a:xfrm>
            <a:off x="2286000" y="243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-</a:t>
            </a:r>
          </a:p>
        </p:txBody>
      </p:sp>
      <p:sp>
        <p:nvSpPr>
          <p:cNvPr id="7404" name="Line 236"/>
          <p:cNvSpPr>
            <a:spLocks noChangeShapeType="1"/>
          </p:cNvSpPr>
          <p:nvPr/>
        </p:nvSpPr>
        <p:spPr bwMode="auto">
          <a:xfrm>
            <a:off x="1752600" y="2895600"/>
            <a:ext cx="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5" name="Line 237"/>
          <p:cNvSpPr>
            <a:spLocks noChangeShapeType="1"/>
          </p:cNvSpPr>
          <p:nvPr/>
        </p:nvSpPr>
        <p:spPr bwMode="auto">
          <a:xfrm>
            <a:off x="1752600" y="3657600"/>
            <a:ext cx="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6" name="Line 238"/>
          <p:cNvSpPr>
            <a:spLocks noChangeShapeType="1"/>
          </p:cNvSpPr>
          <p:nvPr/>
        </p:nvSpPr>
        <p:spPr bwMode="auto">
          <a:xfrm>
            <a:off x="1905000" y="2667000"/>
            <a:ext cx="228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7" name="Line 239"/>
          <p:cNvSpPr>
            <a:spLocks noChangeShapeType="1"/>
          </p:cNvSpPr>
          <p:nvPr/>
        </p:nvSpPr>
        <p:spPr bwMode="auto">
          <a:xfrm>
            <a:off x="1295400" y="2743200"/>
            <a:ext cx="228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8" name="Line 240"/>
          <p:cNvSpPr>
            <a:spLocks noChangeShapeType="1"/>
          </p:cNvSpPr>
          <p:nvPr/>
        </p:nvSpPr>
        <p:spPr bwMode="auto">
          <a:xfrm>
            <a:off x="1295400" y="2667000"/>
            <a:ext cx="228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9" name="Line 241"/>
          <p:cNvSpPr>
            <a:spLocks noChangeShapeType="1"/>
          </p:cNvSpPr>
          <p:nvPr/>
        </p:nvSpPr>
        <p:spPr bwMode="auto">
          <a:xfrm>
            <a:off x="1752600" y="2133600"/>
            <a:ext cx="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0" name="Line 242"/>
          <p:cNvSpPr>
            <a:spLocks noChangeShapeType="1"/>
          </p:cNvSpPr>
          <p:nvPr/>
        </p:nvSpPr>
        <p:spPr bwMode="auto">
          <a:xfrm>
            <a:off x="1981200" y="1600200"/>
            <a:ext cx="403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1" name="Line 243"/>
          <p:cNvSpPr>
            <a:spLocks noChangeShapeType="1"/>
          </p:cNvSpPr>
          <p:nvPr/>
        </p:nvSpPr>
        <p:spPr bwMode="auto">
          <a:xfrm flipV="1">
            <a:off x="2667000" y="1981200"/>
            <a:ext cx="3505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2" name="Line 244"/>
          <p:cNvSpPr>
            <a:spLocks noChangeShapeType="1"/>
          </p:cNvSpPr>
          <p:nvPr/>
        </p:nvSpPr>
        <p:spPr bwMode="auto">
          <a:xfrm>
            <a:off x="6324600" y="1752600"/>
            <a:ext cx="76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3" name="Line 245"/>
          <p:cNvSpPr>
            <a:spLocks noChangeShapeType="1"/>
          </p:cNvSpPr>
          <p:nvPr/>
        </p:nvSpPr>
        <p:spPr bwMode="auto">
          <a:xfrm>
            <a:off x="6477000" y="1905000"/>
            <a:ext cx="76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4" name="Line 246"/>
          <p:cNvSpPr>
            <a:spLocks noChangeShapeType="1"/>
          </p:cNvSpPr>
          <p:nvPr/>
        </p:nvSpPr>
        <p:spPr bwMode="auto">
          <a:xfrm>
            <a:off x="6629400" y="2057400"/>
            <a:ext cx="76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5" name="Line 247"/>
          <p:cNvSpPr>
            <a:spLocks noChangeShapeType="1"/>
          </p:cNvSpPr>
          <p:nvPr/>
        </p:nvSpPr>
        <p:spPr bwMode="auto">
          <a:xfrm>
            <a:off x="6781800" y="2209800"/>
            <a:ext cx="76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6" name="Line 248"/>
          <p:cNvSpPr>
            <a:spLocks noChangeShapeType="1"/>
          </p:cNvSpPr>
          <p:nvPr/>
        </p:nvSpPr>
        <p:spPr bwMode="auto">
          <a:xfrm>
            <a:off x="6934200" y="2362200"/>
            <a:ext cx="76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7" name="Line 249"/>
          <p:cNvSpPr>
            <a:spLocks noChangeShapeType="1"/>
          </p:cNvSpPr>
          <p:nvPr/>
        </p:nvSpPr>
        <p:spPr bwMode="auto">
          <a:xfrm>
            <a:off x="7086600" y="2514600"/>
            <a:ext cx="76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8" name="Line 250"/>
          <p:cNvSpPr>
            <a:spLocks noChangeShapeType="1"/>
          </p:cNvSpPr>
          <p:nvPr/>
        </p:nvSpPr>
        <p:spPr bwMode="auto">
          <a:xfrm>
            <a:off x="7239000" y="2667000"/>
            <a:ext cx="76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9" name="Line 251"/>
          <p:cNvSpPr>
            <a:spLocks noChangeShapeType="1"/>
          </p:cNvSpPr>
          <p:nvPr/>
        </p:nvSpPr>
        <p:spPr bwMode="auto">
          <a:xfrm>
            <a:off x="7391400" y="2819400"/>
            <a:ext cx="76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0" name="Line 252"/>
          <p:cNvSpPr>
            <a:spLocks noChangeShapeType="1"/>
          </p:cNvSpPr>
          <p:nvPr/>
        </p:nvSpPr>
        <p:spPr bwMode="auto">
          <a:xfrm>
            <a:off x="7543800" y="2971800"/>
            <a:ext cx="76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1" name="Line 253"/>
          <p:cNvSpPr>
            <a:spLocks noChangeShapeType="1"/>
          </p:cNvSpPr>
          <p:nvPr/>
        </p:nvSpPr>
        <p:spPr bwMode="auto">
          <a:xfrm>
            <a:off x="7696200" y="3124200"/>
            <a:ext cx="76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2" name="Line 254"/>
          <p:cNvSpPr>
            <a:spLocks noChangeShapeType="1"/>
          </p:cNvSpPr>
          <p:nvPr/>
        </p:nvSpPr>
        <p:spPr bwMode="auto">
          <a:xfrm>
            <a:off x="7848600" y="3276600"/>
            <a:ext cx="76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3" name="Line 255"/>
          <p:cNvSpPr>
            <a:spLocks noChangeShapeType="1"/>
          </p:cNvSpPr>
          <p:nvPr/>
        </p:nvSpPr>
        <p:spPr bwMode="auto">
          <a:xfrm>
            <a:off x="8001000" y="3429000"/>
            <a:ext cx="76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4" name="Line 256"/>
          <p:cNvSpPr>
            <a:spLocks noChangeShapeType="1"/>
          </p:cNvSpPr>
          <p:nvPr/>
        </p:nvSpPr>
        <p:spPr bwMode="auto">
          <a:xfrm>
            <a:off x="8153400" y="3581400"/>
            <a:ext cx="76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5" name="Line 257"/>
          <p:cNvSpPr>
            <a:spLocks noChangeShapeType="1"/>
          </p:cNvSpPr>
          <p:nvPr/>
        </p:nvSpPr>
        <p:spPr bwMode="auto">
          <a:xfrm>
            <a:off x="8305800" y="3733800"/>
            <a:ext cx="762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6" name="Text Box 258"/>
          <p:cNvSpPr txBox="1">
            <a:spLocks noChangeArrowheads="1"/>
          </p:cNvSpPr>
          <p:nvPr/>
        </p:nvSpPr>
        <p:spPr bwMode="auto">
          <a:xfrm>
            <a:off x="6400800" y="1524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+Ca+</a:t>
            </a:r>
          </a:p>
        </p:txBody>
      </p:sp>
      <p:sp>
        <p:nvSpPr>
          <p:cNvPr id="7427" name="Text Box 259"/>
          <p:cNvSpPr txBox="1">
            <a:spLocks noChangeArrowheads="1"/>
          </p:cNvSpPr>
          <p:nvPr/>
        </p:nvSpPr>
        <p:spPr bwMode="auto">
          <a:xfrm>
            <a:off x="6781800" y="1828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+Ca+</a:t>
            </a:r>
          </a:p>
        </p:txBody>
      </p:sp>
      <p:sp>
        <p:nvSpPr>
          <p:cNvPr id="7430" name="Text Box 262"/>
          <p:cNvSpPr txBox="1">
            <a:spLocks noChangeArrowheads="1"/>
          </p:cNvSpPr>
          <p:nvPr/>
        </p:nvSpPr>
        <p:spPr bwMode="auto">
          <a:xfrm>
            <a:off x="7086600" y="2133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+Ca+</a:t>
            </a:r>
          </a:p>
        </p:txBody>
      </p:sp>
      <p:sp>
        <p:nvSpPr>
          <p:cNvPr id="7433" name="Text Box 265"/>
          <p:cNvSpPr txBox="1">
            <a:spLocks noChangeArrowheads="1"/>
          </p:cNvSpPr>
          <p:nvPr/>
        </p:nvSpPr>
        <p:spPr bwMode="auto">
          <a:xfrm>
            <a:off x="7315200" y="24384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+Ca+</a:t>
            </a:r>
          </a:p>
        </p:txBody>
      </p:sp>
      <p:sp>
        <p:nvSpPr>
          <p:cNvPr id="7434" name="Text Box 266"/>
          <p:cNvSpPr txBox="1">
            <a:spLocks noChangeArrowheads="1"/>
          </p:cNvSpPr>
          <p:nvPr/>
        </p:nvSpPr>
        <p:spPr bwMode="auto">
          <a:xfrm>
            <a:off x="7772400" y="28194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+Ca+</a:t>
            </a:r>
          </a:p>
        </p:txBody>
      </p:sp>
      <p:sp>
        <p:nvSpPr>
          <p:cNvPr id="7435" name="Text Box 267"/>
          <p:cNvSpPr txBox="1">
            <a:spLocks noChangeArrowheads="1"/>
          </p:cNvSpPr>
          <p:nvPr/>
        </p:nvSpPr>
        <p:spPr bwMode="auto">
          <a:xfrm>
            <a:off x="8077200" y="31242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+Ca+</a:t>
            </a:r>
          </a:p>
        </p:txBody>
      </p:sp>
      <p:sp>
        <p:nvSpPr>
          <p:cNvPr id="7436" name="Text Box 268"/>
          <p:cNvSpPr txBox="1">
            <a:spLocks noChangeArrowheads="1"/>
          </p:cNvSpPr>
          <p:nvPr/>
        </p:nvSpPr>
        <p:spPr bwMode="auto">
          <a:xfrm>
            <a:off x="8382000" y="3429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+Ca+</a:t>
            </a:r>
          </a:p>
        </p:txBody>
      </p:sp>
      <p:sp>
        <p:nvSpPr>
          <p:cNvPr id="7437" name="Text Box 269"/>
          <p:cNvSpPr txBox="1">
            <a:spLocks noChangeArrowheads="1"/>
          </p:cNvSpPr>
          <p:nvPr/>
        </p:nvSpPr>
        <p:spPr bwMode="auto">
          <a:xfrm>
            <a:off x="5334000" y="5105400"/>
            <a:ext cx="35052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b="1">
                <a:solidFill>
                  <a:schemeClr val="accent2"/>
                </a:solidFill>
              </a:rPr>
              <a:t>E.coli becomes metabolically inactive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b="1">
                <a:solidFill>
                  <a:schemeClr val="accent2"/>
                </a:solidFill>
              </a:rPr>
              <a:t>Calcium ion neutralize phospholipid bilayer</a:t>
            </a:r>
          </a:p>
        </p:txBody>
      </p:sp>
      <p:sp>
        <p:nvSpPr>
          <p:cNvPr id="7438" name="Oval 270"/>
          <p:cNvSpPr>
            <a:spLocks noChangeArrowheads="1"/>
          </p:cNvSpPr>
          <p:nvPr/>
        </p:nvSpPr>
        <p:spPr bwMode="auto">
          <a:xfrm>
            <a:off x="1600200" y="327660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9" name="Oval 271"/>
          <p:cNvSpPr>
            <a:spLocks noChangeArrowheads="1"/>
          </p:cNvSpPr>
          <p:nvPr/>
        </p:nvSpPr>
        <p:spPr bwMode="auto">
          <a:xfrm>
            <a:off x="838200" y="251460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0" name="Oval 272"/>
          <p:cNvSpPr>
            <a:spLocks noChangeArrowheads="1"/>
          </p:cNvSpPr>
          <p:nvPr/>
        </p:nvSpPr>
        <p:spPr bwMode="auto">
          <a:xfrm>
            <a:off x="2209800" y="251460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1" name="Line 273"/>
          <p:cNvSpPr>
            <a:spLocks noChangeShapeType="1"/>
          </p:cNvSpPr>
          <p:nvPr/>
        </p:nvSpPr>
        <p:spPr bwMode="auto">
          <a:xfrm>
            <a:off x="1981200" y="1752600"/>
            <a:ext cx="1524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43" name="Line 275"/>
          <p:cNvSpPr>
            <a:spLocks noChangeShapeType="1"/>
          </p:cNvSpPr>
          <p:nvPr/>
        </p:nvSpPr>
        <p:spPr bwMode="auto">
          <a:xfrm>
            <a:off x="2590800" y="2514600"/>
            <a:ext cx="1524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2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0"/>
                                        <p:tgtEl>
                                          <p:spTgt spid="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0" dur="500"/>
                                        <p:tgtEl>
                                          <p:spTgt spid="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500"/>
                                        <p:tgtEl>
                                          <p:spTgt spid="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500"/>
                                        <p:tgtEl>
                                          <p:spTgt spid="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0"/>
                                        <p:tgtEl>
                                          <p:spTgt spid="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0"/>
                                        <p:tgtEl>
                                          <p:spTgt spid="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500"/>
                                        <p:tgtEl>
                                          <p:spTgt spid="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" dur="500"/>
                                        <p:tgtEl>
                                          <p:spTgt spid="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500"/>
                                        <p:tgtEl>
                                          <p:spTgt spid="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500"/>
                                        <p:tgtEl>
                                          <p:spTgt spid="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2" dur="500"/>
                                        <p:tgtEl>
                                          <p:spTgt spid="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0"/>
                                        <p:tgtEl>
                                          <p:spTgt spid="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" dur="500"/>
                                        <p:tgtEl>
                                          <p:spTgt spid="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500"/>
                                        <p:tgtEl>
                                          <p:spTgt spid="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0"/>
                                        <p:tgtEl>
                                          <p:spTgt spid="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0" dur="500"/>
                                        <p:tgtEl>
                                          <p:spTgt spid="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500"/>
                                        <p:tgtEl>
                                          <p:spTgt spid="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" dur="500"/>
                                        <p:tgtEl>
                                          <p:spTgt spid="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500"/>
                                        <p:tgtEl>
                                          <p:spTgt spid="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2" dur="500"/>
                                        <p:tgtEl>
                                          <p:spTgt spid="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500"/>
                                        <p:tgtEl>
                                          <p:spTgt spid="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" dur="500"/>
                                        <p:tgtEl>
                                          <p:spTgt spid="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0"/>
                                        <p:tgtEl>
                                          <p:spTgt spid="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" dur="500"/>
                                        <p:tgtEl>
                                          <p:spTgt spid="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500"/>
                                        <p:tgtEl>
                                          <p:spTgt spid="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0" dur="500"/>
                                        <p:tgtEl>
                                          <p:spTgt spid="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 nodeType="clickPar">
                      <p:stCondLst>
                        <p:cond delay="indefinite"/>
                      </p:stCondLst>
                      <p:childTnLst>
                        <p:par>
                          <p:cTn id="3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5" dur="500"/>
                                        <p:tgtEl>
                                          <p:spTgt spid="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" grpId="0" animBg="1"/>
      <p:bldP spid="7276" grpId="0" animBg="1"/>
      <p:bldP spid="7277" grpId="0" animBg="1"/>
      <p:bldP spid="7278" grpId="0" animBg="1"/>
      <p:bldP spid="7279" grpId="0" animBg="1"/>
      <p:bldP spid="7280" grpId="0" animBg="1"/>
      <p:bldP spid="7281" grpId="0" animBg="1"/>
      <p:bldP spid="7282" grpId="0" animBg="1"/>
      <p:bldP spid="7283" grpId="0" animBg="1"/>
      <p:bldP spid="7284" grpId="0" animBg="1"/>
      <p:bldP spid="7285" grpId="0" animBg="1"/>
      <p:bldP spid="7286" grpId="0" animBg="1"/>
      <p:bldP spid="7287" grpId="0" animBg="1"/>
      <p:bldP spid="7288" grpId="0" animBg="1"/>
      <p:bldP spid="7289" grpId="0" animBg="1"/>
      <p:bldP spid="7290" grpId="0" animBg="1"/>
      <p:bldP spid="7291" grpId="0" animBg="1"/>
      <p:bldP spid="7292" grpId="0" animBg="1"/>
      <p:bldP spid="7293" grpId="0" animBg="1"/>
      <p:bldP spid="7294" grpId="0" animBg="1"/>
      <p:bldP spid="7295" grpId="0" animBg="1"/>
      <p:bldP spid="7296" grpId="0" animBg="1"/>
      <p:bldP spid="7297" grpId="0" animBg="1"/>
      <p:bldP spid="7298" grpId="0" animBg="1"/>
      <p:bldP spid="7299" grpId="0" animBg="1"/>
      <p:bldP spid="7300" grpId="0" animBg="1"/>
      <p:bldP spid="7301" grpId="0" animBg="1"/>
      <p:bldP spid="7302" grpId="0" animBg="1"/>
      <p:bldP spid="7303" grpId="0" animBg="1"/>
      <p:bldP spid="7304" grpId="0" animBg="1"/>
      <p:bldP spid="7305" grpId="0" animBg="1"/>
      <p:bldP spid="7306" grpId="0" animBg="1"/>
      <p:bldP spid="7308" grpId="0" animBg="1"/>
      <p:bldP spid="7309" grpId="0" animBg="1"/>
      <p:bldP spid="7310" grpId="0" animBg="1"/>
      <p:bldP spid="7311" grpId="0" animBg="1"/>
      <p:bldP spid="7312" grpId="0" animBg="1"/>
      <p:bldP spid="7313" grpId="0" animBg="1"/>
      <p:bldP spid="7314" grpId="0" animBg="1"/>
      <p:bldP spid="7315" grpId="0" animBg="1"/>
      <p:bldP spid="7316" grpId="0" animBg="1"/>
      <p:bldP spid="7317" grpId="0" animBg="1"/>
      <p:bldP spid="7318" grpId="0" animBg="1"/>
      <p:bldP spid="7319" grpId="0" animBg="1"/>
      <p:bldP spid="7320" grpId="0" animBg="1"/>
      <p:bldP spid="7321" grpId="0" animBg="1"/>
      <p:bldP spid="7322" grpId="0" animBg="1"/>
      <p:bldP spid="7323" grpId="0" animBg="1"/>
      <p:bldP spid="7324" grpId="0" animBg="1"/>
      <p:bldP spid="7325" grpId="0" animBg="1"/>
      <p:bldP spid="7326" grpId="0" animBg="1"/>
      <p:bldP spid="7327" grpId="0" animBg="1"/>
      <p:bldP spid="7328" grpId="0" animBg="1"/>
      <p:bldP spid="7329" grpId="0" animBg="1"/>
      <p:bldP spid="7330" grpId="0" animBg="1"/>
      <p:bldP spid="7331" grpId="0" animBg="1"/>
      <p:bldP spid="7332" grpId="0" animBg="1"/>
      <p:bldP spid="7333" grpId="0" animBg="1"/>
      <p:bldP spid="7334" grpId="0" animBg="1"/>
      <p:bldP spid="7335" grpId="0" animBg="1"/>
      <p:bldP spid="7336" grpId="0" animBg="1"/>
      <p:bldP spid="7337" grpId="0" animBg="1"/>
      <p:bldP spid="7338" grpId="0" animBg="1"/>
      <p:bldP spid="7339" grpId="0" animBg="1"/>
      <p:bldP spid="7340" grpId="0" animBg="1"/>
      <p:bldP spid="7341" grpId="0" animBg="1"/>
      <p:bldP spid="7342" grpId="0" animBg="1"/>
      <p:bldP spid="7343" grpId="0" animBg="1"/>
      <p:bldP spid="7344" grpId="0" animBg="1"/>
      <p:bldP spid="7345" grpId="0" animBg="1"/>
      <p:bldP spid="7346" grpId="0" animBg="1"/>
      <p:bldP spid="7347" grpId="0" animBg="1"/>
      <p:bldP spid="7348" grpId="0" animBg="1"/>
      <p:bldP spid="7349" grpId="0" animBg="1"/>
      <p:bldP spid="7350" grpId="0" animBg="1"/>
      <p:bldP spid="7351" grpId="0" animBg="1"/>
      <p:bldP spid="7352" grpId="0" animBg="1"/>
      <p:bldP spid="7353" grpId="0" animBg="1"/>
      <p:bldP spid="7354" grpId="0" animBg="1"/>
      <p:bldP spid="7355" grpId="0" animBg="1"/>
      <p:bldP spid="7356" grpId="0" animBg="1"/>
      <p:bldP spid="7357" grpId="0" animBg="1"/>
      <p:bldP spid="7358" grpId="0" animBg="1"/>
      <p:bldP spid="7359" grpId="0" animBg="1"/>
      <p:bldP spid="7360" grpId="0" animBg="1"/>
      <p:bldP spid="7361" grpId="0" animBg="1"/>
      <p:bldP spid="7362" grpId="0" animBg="1"/>
      <p:bldP spid="7363" grpId="0" animBg="1"/>
      <p:bldP spid="7364" grpId="0" animBg="1"/>
      <p:bldP spid="7365" grpId="0" animBg="1"/>
      <p:bldP spid="7366" grpId="0" animBg="1"/>
      <p:bldP spid="7367" grpId="0" animBg="1"/>
      <p:bldP spid="7368" grpId="0" animBg="1"/>
      <p:bldP spid="7369" grpId="0" animBg="1"/>
      <p:bldP spid="7370" grpId="0" animBg="1"/>
      <p:bldP spid="7371" grpId="0" animBg="1"/>
      <p:bldP spid="7378" grpId="0" animBg="1"/>
      <p:bldP spid="7398" grpId="0" animBg="1"/>
      <p:bldP spid="7399" grpId="0"/>
      <p:bldP spid="7400" grpId="0" animBg="1"/>
      <p:bldP spid="7402" grpId="0"/>
      <p:bldP spid="7404" grpId="0" animBg="1"/>
      <p:bldP spid="7405" grpId="0" animBg="1"/>
      <p:bldP spid="7406" grpId="0" animBg="1"/>
      <p:bldP spid="7407" grpId="0" animBg="1"/>
      <p:bldP spid="7408" grpId="0" animBg="1"/>
      <p:bldP spid="7409" grpId="0" animBg="1"/>
      <p:bldP spid="7410" grpId="0" animBg="1"/>
      <p:bldP spid="7411" grpId="0" animBg="1"/>
      <p:bldP spid="7412" grpId="0" animBg="1"/>
      <p:bldP spid="7413" grpId="0" animBg="1"/>
      <p:bldP spid="7414" grpId="0" animBg="1"/>
      <p:bldP spid="7415" grpId="0" animBg="1"/>
      <p:bldP spid="7416" grpId="0" animBg="1"/>
      <p:bldP spid="7417" grpId="0" animBg="1"/>
      <p:bldP spid="7418" grpId="0" animBg="1"/>
      <p:bldP spid="7419" grpId="0" animBg="1"/>
      <p:bldP spid="7420" grpId="0" animBg="1"/>
      <p:bldP spid="7421" grpId="0" animBg="1"/>
      <p:bldP spid="7422" grpId="0" animBg="1"/>
      <p:bldP spid="7423" grpId="0" animBg="1"/>
      <p:bldP spid="7424" grpId="0" animBg="1"/>
      <p:bldP spid="7425" grpId="0" animBg="1"/>
      <p:bldP spid="7426" grpId="0"/>
      <p:bldP spid="7427" grpId="0"/>
      <p:bldP spid="7430" grpId="0"/>
      <p:bldP spid="7433" grpId="0"/>
      <p:bldP spid="7434" grpId="0"/>
      <p:bldP spid="7435" grpId="0"/>
      <p:bldP spid="7436" grpId="0"/>
      <p:bldP spid="7437" grpId="0"/>
      <p:bldP spid="7438" grpId="0" animBg="1"/>
      <p:bldP spid="7439" grpId="0" animBg="1"/>
      <p:bldP spid="7440" grpId="0" animBg="1"/>
      <p:bldP spid="7441" grpId="0" animBg="1"/>
      <p:bldP spid="74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3200" b="1"/>
              <a:t>What Happens During the 2nd Incubation?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209800" y="4343400"/>
            <a:ext cx="4572000" cy="137160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2395538" y="4221163"/>
            <a:ext cx="434975" cy="74612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3048000" y="41910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3657600" y="41910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4267200" y="41910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4876800" y="41910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5562600" y="41910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 rot="10800000">
            <a:off x="2362200" y="4419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2286000" y="5562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2895600" y="5562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 rot="10800000">
            <a:off x="3048000" y="4419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 rot="10800000">
            <a:off x="3657600" y="4419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 rot="10800000">
            <a:off x="4267200" y="4419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 rot="10800000">
            <a:off x="4876800" y="4419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 rot="10800000">
            <a:off x="5562600" y="4419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3505200" y="5562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4114800" y="5562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Freeform 22"/>
          <p:cNvSpPr>
            <a:spLocks/>
          </p:cNvSpPr>
          <p:nvPr/>
        </p:nvSpPr>
        <p:spPr bwMode="auto">
          <a:xfrm>
            <a:off x="4800600" y="5562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5410200" y="5562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Freeform 24"/>
          <p:cNvSpPr>
            <a:spLocks/>
          </p:cNvSpPr>
          <p:nvPr/>
        </p:nvSpPr>
        <p:spPr bwMode="auto">
          <a:xfrm>
            <a:off x="6019800" y="55626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 rot="10800000">
            <a:off x="2286000" y="5791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 rot="10800000">
            <a:off x="2895600" y="5791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 rot="10800000">
            <a:off x="3505200" y="5791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 rot="10800000">
            <a:off x="4114800" y="5791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 rot="10800000">
            <a:off x="6019800" y="5791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 rot="10800000">
            <a:off x="5410200" y="5791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 rot="10800000">
            <a:off x="4724400" y="5791200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Freeform 32"/>
          <p:cNvSpPr>
            <a:spLocks/>
          </p:cNvSpPr>
          <p:nvPr/>
        </p:nvSpPr>
        <p:spPr bwMode="auto">
          <a:xfrm rot="16200000">
            <a:off x="1877219" y="4599781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Freeform 33"/>
          <p:cNvSpPr>
            <a:spLocks/>
          </p:cNvSpPr>
          <p:nvPr/>
        </p:nvSpPr>
        <p:spPr bwMode="auto">
          <a:xfrm rot="16200000">
            <a:off x="1877219" y="5209381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Freeform 34"/>
          <p:cNvSpPr>
            <a:spLocks/>
          </p:cNvSpPr>
          <p:nvPr/>
        </p:nvSpPr>
        <p:spPr bwMode="auto">
          <a:xfrm rot="5400000">
            <a:off x="2105819" y="4675981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Freeform 35"/>
          <p:cNvSpPr>
            <a:spLocks/>
          </p:cNvSpPr>
          <p:nvPr/>
        </p:nvSpPr>
        <p:spPr bwMode="auto">
          <a:xfrm rot="5400000">
            <a:off x="2105819" y="5209381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Freeform 36"/>
          <p:cNvSpPr>
            <a:spLocks/>
          </p:cNvSpPr>
          <p:nvPr/>
        </p:nvSpPr>
        <p:spPr bwMode="auto">
          <a:xfrm rot="5400000">
            <a:off x="6677819" y="4904581"/>
            <a:ext cx="434975" cy="746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 rot="16200000">
            <a:off x="6487319" y="4790281"/>
            <a:ext cx="434975" cy="150813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Freeform 38"/>
          <p:cNvSpPr>
            <a:spLocks/>
          </p:cNvSpPr>
          <p:nvPr/>
        </p:nvSpPr>
        <p:spPr bwMode="auto">
          <a:xfrm rot="-3806097">
            <a:off x="6386512" y="5424488"/>
            <a:ext cx="434975" cy="101600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5" name="Freeform 39"/>
          <p:cNvSpPr>
            <a:spLocks/>
          </p:cNvSpPr>
          <p:nvPr/>
        </p:nvSpPr>
        <p:spPr bwMode="auto">
          <a:xfrm rot="6130233" flipH="1">
            <a:off x="6615113" y="5421313"/>
            <a:ext cx="455612" cy="258762"/>
          </a:xfrm>
          <a:custGeom>
            <a:avLst/>
            <a:gdLst>
              <a:gd name="T0" fmla="*/ 0 w 274"/>
              <a:gd name="T1" fmla="*/ 29 h 47"/>
              <a:gd name="T2" fmla="*/ 237 w 274"/>
              <a:gd name="T3" fmla="*/ 20 h 47"/>
              <a:gd name="T4" fmla="*/ 274 w 274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47">
                <a:moveTo>
                  <a:pt x="0" y="29"/>
                </a:moveTo>
                <a:cubicBezTo>
                  <a:pt x="86" y="0"/>
                  <a:pt x="133" y="14"/>
                  <a:pt x="237" y="20"/>
                </a:cubicBezTo>
                <a:cubicBezTo>
                  <a:pt x="271" y="31"/>
                  <a:pt x="261" y="20"/>
                  <a:pt x="274" y="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" name="Freeform 40"/>
          <p:cNvSpPr>
            <a:spLocks/>
          </p:cNvSpPr>
          <p:nvPr/>
        </p:nvSpPr>
        <p:spPr bwMode="auto">
          <a:xfrm>
            <a:off x="6138863" y="4248150"/>
            <a:ext cx="749300" cy="295275"/>
          </a:xfrm>
          <a:custGeom>
            <a:avLst/>
            <a:gdLst>
              <a:gd name="T0" fmla="*/ 0 w 472"/>
              <a:gd name="T1" fmla="*/ 30 h 186"/>
              <a:gd name="T2" fmla="*/ 92 w 472"/>
              <a:gd name="T3" fmla="*/ 3 h 186"/>
              <a:gd name="T4" fmla="*/ 375 w 472"/>
              <a:gd name="T5" fmla="*/ 12 h 186"/>
              <a:gd name="T6" fmla="*/ 384 w 472"/>
              <a:gd name="T7" fmla="*/ 39 h 186"/>
              <a:gd name="T8" fmla="*/ 412 w 472"/>
              <a:gd name="T9" fmla="*/ 49 h 186"/>
              <a:gd name="T10" fmla="*/ 430 w 472"/>
              <a:gd name="T11" fmla="*/ 76 h 186"/>
              <a:gd name="T12" fmla="*/ 458 w 472"/>
              <a:gd name="T13" fmla="*/ 94 h 186"/>
              <a:gd name="T14" fmla="*/ 430 w 472"/>
              <a:gd name="T15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2" h="186">
                <a:moveTo>
                  <a:pt x="0" y="30"/>
                </a:moveTo>
                <a:cubicBezTo>
                  <a:pt x="67" y="8"/>
                  <a:pt x="36" y="17"/>
                  <a:pt x="92" y="3"/>
                </a:cubicBezTo>
                <a:cubicBezTo>
                  <a:pt x="186" y="6"/>
                  <a:pt x="281" y="0"/>
                  <a:pt x="375" y="12"/>
                </a:cubicBezTo>
                <a:cubicBezTo>
                  <a:pt x="384" y="13"/>
                  <a:pt x="377" y="32"/>
                  <a:pt x="384" y="39"/>
                </a:cubicBezTo>
                <a:cubicBezTo>
                  <a:pt x="391" y="46"/>
                  <a:pt x="403" y="46"/>
                  <a:pt x="412" y="49"/>
                </a:cubicBezTo>
                <a:cubicBezTo>
                  <a:pt x="418" y="58"/>
                  <a:pt x="422" y="68"/>
                  <a:pt x="430" y="76"/>
                </a:cubicBezTo>
                <a:cubicBezTo>
                  <a:pt x="438" y="84"/>
                  <a:pt x="456" y="83"/>
                  <a:pt x="458" y="94"/>
                </a:cubicBezTo>
                <a:cubicBezTo>
                  <a:pt x="472" y="171"/>
                  <a:pt x="467" y="167"/>
                  <a:pt x="430" y="18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" name="Freeform 41"/>
          <p:cNvSpPr>
            <a:spLocks/>
          </p:cNvSpPr>
          <p:nvPr/>
        </p:nvSpPr>
        <p:spPr bwMode="auto">
          <a:xfrm>
            <a:off x="6154738" y="4411663"/>
            <a:ext cx="565150" cy="228600"/>
          </a:xfrm>
          <a:custGeom>
            <a:avLst/>
            <a:gdLst>
              <a:gd name="T0" fmla="*/ 0 w 356"/>
              <a:gd name="T1" fmla="*/ 0 h 144"/>
              <a:gd name="T2" fmla="*/ 356 w 356"/>
              <a:gd name="T3" fmla="*/ 74 h 1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6" h="144">
                <a:moveTo>
                  <a:pt x="0" y="0"/>
                </a:moveTo>
                <a:cubicBezTo>
                  <a:pt x="28" y="144"/>
                  <a:pt x="247" y="74"/>
                  <a:pt x="356" y="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8" name="Oval 42"/>
          <p:cNvSpPr>
            <a:spLocks noChangeArrowheads="1"/>
          </p:cNvSpPr>
          <p:nvPr/>
        </p:nvSpPr>
        <p:spPr bwMode="auto">
          <a:xfrm>
            <a:off x="2819400" y="4724400"/>
            <a:ext cx="1905000" cy="533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>
            <a:off x="2438400" y="4038600"/>
            <a:ext cx="228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>
            <a:off x="3200400" y="4038600"/>
            <a:ext cx="228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>
            <a:off x="3733800" y="4038600"/>
            <a:ext cx="228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4419600" y="4038600"/>
            <a:ext cx="228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5029200" y="4038600"/>
            <a:ext cx="228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5638800" y="4038600"/>
            <a:ext cx="228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>
            <a:off x="6324600" y="4038600"/>
            <a:ext cx="228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2209800" y="35814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Ca+2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3505200" y="35814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Ca+2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724400" y="35814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Ca+2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6096000" y="35814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Ca+2</a:t>
            </a:r>
          </a:p>
        </p:txBody>
      </p:sp>
      <p:sp>
        <p:nvSpPr>
          <p:cNvPr id="9274" name="Oval 58"/>
          <p:cNvSpPr>
            <a:spLocks noChangeArrowheads="1"/>
          </p:cNvSpPr>
          <p:nvPr/>
        </p:nvSpPr>
        <p:spPr bwMode="auto">
          <a:xfrm flipV="1">
            <a:off x="2743200" y="3962400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Oval 59"/>
          <p:cNvSpPr>
            <a:spLocks noChangeArrowheads="1"/>
          </p:cNvSpPr>
          <p:nvPr/>
        </p:nvSpPr>
        <p:spPr bwMode="auto">
          <a:xfrm flipV="1">
            <a:off x="3429000" y="3962400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6" name="Oval 60"/>
          <p:cNvSpPr>
            <a:spLocks noChangeArrowheads="1"/>
          </p:cNvSpPr>
          <p:nvPr/>
        </p:nvSpPr>
        <p:spPr bwMode="auto">
          <a:xfrm flipV="1">
            <a:off x="4038600" y="3962400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" name="Oval 61"/>
          <p:cNvSpPr>
            <a:spLocks noChangeArrowheads="1"/>
          </p:cNvSpPr>
          <p:nvPr/>
        </p:nvSpPr>
        <p:spPr bwMode="auto">
          <a:xfrm flipV="1">
            <a:off x="4648200" y="3962400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Oval 62"/>
          <p:cNvSpPr>
            <a:spLocks noChangeArrowheads="1"/>
          </p:cNvSpPr>
          <p:nvPr/>
        </p:nvSpPr>
        <p:spPr bwMode="auto">
          <a:xfrm flipV="1">
            <a:off x="5257800" y="3962400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Oval 63"/>
          <p:cNvSpPr>
            <a:spLocks noChangeArrowheads="1"/>
          </p:cNvSpPr>
          <p:nvPr/>
        </p:nvSpPr>
        <p:spPr bwMode="auto">
          <a:xfrm flipV="1">
            <a:off x="5943600" y="3962400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457200" y="3581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Zones of Adhesion</a:t>
            </a:r>
          </a:p>
        </p:txBody>
      </p:sp>
      <p:sp>
        <p:nvSpPr>
          <p:cNvPr id="9281" name="Line 65"/>
          <p:cNvSpPr>
            <a:spLocks noChangeShapeType="1"/>
          </p:cNvSpPr>
          <p:nvPr/>
        </p:nvSpPr>
        <p:spPr bwMode="auto">
          <a:xfrm>
            <a:off x="1752600" y="40386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1143000" y="16764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Hopefully the plasmid DNA is pulled close to the zones of adhesion</a:t>
            </a:r>
          </a:p>
        </p:txBody>
      </p:sp>
    </p:spTree>
    <p:extLst>
      <p:ext uri="{BB962C8B-B14F-4D97-AF65-F5344CB8AC3E}">
        <p14:creationId xmlns:p14="http://schemas.microsoft.com/office/powerpoint/2010/main" val="271344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4" grpId="0" animBg="1"/>
      <p:bldP spid="9275" grpId="0" animBg="1"/>
      <p:bldP spid="9276" grpId="0" animBg="1"/>
      <p:bldP spid="9277" grpId="0" animBg="1"/>
      <p:bldP spid="9278" grpId="0" animBg="1"/>
      <p:bldP spid="9279" grpId="0" animBg="1"/>
      <p:bldP spid="9280" grpId="0"/>
      <p:bldP spid="92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Happens During the Heat Shock?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6858000" y="38862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505200" y="38862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5867400" y="38862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Freeform 10"/>
          <p:cNvSpPr>
            <a:spLocks/>
          </p:cNvSpPr>
          <p:nvPr/>
        </p:nvSpPr>
        <p:spPr bwMode="auto">
          <a:xfrm>
            <a:off x="1371600" y="3352800"/>
            <a:ext cx="1676400" cy="406400"/>
          </a:xfrm>
          <a:custGeom>
            <a:avLst/>
            <a:gdLst>
              <a:gd name="T0" fmla="*/ 0 w 1056"/>
              <a:gd name="T1" fmla="*/ 256 h 256"/>
              <a:gd name="T2" fmla="*/ 96 w 1056"/>
              <a:gd name="T3" fmla="*/ 112 h 256"/>
              <a:gd name="T4" fmla="*/ 432 w 1056"/>
              <a:gd name="T5" fmla="*/ 16 h 256"/>
              <a:gd name="T6" fmla="*/ 720 w 1056"/>
              <a:gd name="T7" fmla="*/ 16 h 256"/>
              <a:gd name="T8" fmla="*/ 960 w 1056"/>
              <a:gd name="T9" fmla="*/ 64 h 256"/>
              <a:gd name="T10" fmla="*/ 1056 w 1056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256">
                <a:moveTo>
                  <a:pt x="0" y="256"/>
                </a:moveTo>
                <a:cubicBezTo>
                  <a:pt x="12" y="204"/>
                  <a:pt x="24" y="152"/>
                  <a:pt x="96" y="112"/>
                </a:cubicBezTo>
                <a:cubicBezTo>
                  <a:pt x="168" y="72"/>
                  <a:pt x="328" y="32"/>
                  <a:pt x="432" y="16"/>
                </a:cubicBezTo>
                <a:cubicBezTo>
                  <a:pt x="536" y="0"/>
                  <a:pt x="632" y="8"/>
                  <a:pt x="720" y="16"/>
                </a:cubicBezTo>
                <a:cubicBezTo>
                  <a:pt x="808" y="24"/>
                  <a:pt x="904" y="24"/>
                  <a:pt x="960" y="64"/>
                </a:cubicBezTo>
                <a:cubicBezTo>
                  <a:pt x="1016" y="104"/>
                  <a:pt x="1040" y="224"/>
                  <a:pt x="1056" y="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 rot="10800000">
            <a:off x="1371600" y="3962400"/>
            <a:ext cx="1676400" cy="406400"/>
          </a:xfrm>
          <a:custGeom>
            <a:avLst/>
            <a:gdLst>
              <a:gd name="T0" fmla="*/ 0 w 1056"/>
              <a:gd name="T1" fmla="*/ 256 h 256"/>
              <a:gd name="T2" fmla="*/ 96 w 1056"/>
              <a:gd name="T3" fmla="*/ 112 h 256"/>
              <a:gd name="T4" fmla="*/ 432 w 1056"/>
              <a:gd name="T5" fmla="*/ 16 h 256"/>
              <a:gd name="T6" fmla="*/ 720 w 1056"/>
              <a:gd name="T7" fmla="*/ 16 h 256"/>
              <a:gd name="T8" fmla="*/ 960 w 1056"/>
              <a:gd name="T9" fmla="*/ 64 h 256"/>
              <a:gd name="T10" fmla="*/ 1056 w 1056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256">
                <a:moveTo>
                  <a:pt x="0" y="256"/>
                </a:moveTo>
                <a:cubicBezTo>
                  <a:pt x="12" y="204"/>
                  <a:pt x="24" y="152"/>
                  <a:pt x="96" y="112"/>
                </a:cubicBezTo>
                <a:cubicBezTo>
                  <a:pt x="168" y="72"/>
                  <a:pt x="328" y="32"/>
                  <a:pt x="432" y="16"/>
                </a:cubicBezTo>
                <a:cubicBezTo>
                  <a:pt x="536" y="0"/>
                  <a:pt x="632" y="8"/>
                  <a:pt x="720" y="16"/>
                </a:cubicBezTo>
                <a:cubicBezTo>
                  <a:pt x="808" y="24"/>
                  <a:pt x="904" y="24"/>
                  <a:pt x="960" y="64"/>
                </a:cubicBezTo>
                <a:cubicBezTo>
                  <a:pt x="1016" y="104"/>
                  <a:pt x="1040" y="224"/>
                  <a:pt x="1056" y="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 rot="10800000">
            <a:off x="3505200" y="3962400"/>
            <a:ext cx="1676400" cy="406400"/>
          </a:xfrm>
          <a:custGeom>
            <a:avLst/>
            <a:gdLst>
              <a:gd name="T0" fmla="*/ 0 w 1056"/>
              <a:gd name="T1" fmla="*/ 256 h 256"/>
              <a:gd name="T2" fmla="*/ 96 w 1056"/>
              <a:gd name="T3" fmla="*/ 112 h 256"/>
              <a:gd name="T4" fmla="*/ 432 w 1056"/>
              <a:gd name="T5" fmla="*/ 16 h 256"/>
              <a:gd name="T6" fmla="*/ 720 w 1056"/>
              <a:gd name="T7" fmla="*/ 16 h 256"/>
              <a:gd name="T8" fmla="*/ 960 w 1056"/>
              <a:gd name="T9" fmla="*/ 64 h 256"/>
              <a:gd name="T10" fmla="*/ 1056 w 1056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256">
                <a:moveTo>
                  <a:pt x="0" y="256"/>
                </a:moveTo>
                <a:cubicBezTo>
                  <a:pt x="12" y="204"/>
                  <a:pt x="24" y="152"/>
                  <a:pt x="96" y="112"/>
                </a:cubicBezTo>
                <a:cubicBezTo>
                  <a:pt x="168" y="72"/>
                  <a:pt x="328" y="32"/>
                  <a:pt x="432" y="16"/>
                </a:cubicBezTo>
                <a:cubicBezTo>
                  <a:pt x="536" y="0"/>
                  <a:pt x="632" y="8"/>
                  <a:pt x="720" y="16"/>
                </a:cubicBezTo>
                <a:cubicBezTo>
                  <a:pt x="808" y="24"/>
                  <a:pt x="904" y="24"/>
                  <a:pt x="960" y="64"/>
                </a:cubicBezTo>
                <a:cubicBezTo>
                  <a:pt x="1016" y="104"/>
                  <a:pt x="1040" y="224"/>
                  <a:pt x="1056" y="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 rot="10800000">
            <a:off x="5867400" y="4038600"/>
            <a:ext cx="1676400" cy="381000"/>
          </a:xfrm>
          <a:custGeom>
            <a:avLst/>
            <a:gdLst>
              <a:gd name="T0" fmla="*/ 0 w 1056"/>
              <a:gd name="T1" fmla="*/ 256 h 256"/>
              <a:gd name="T2" fmla="*/ 96 w 1056"/>
              <a:gd name="T3" fmla="*/ 112 h 256"/>
              <a:gd name="T4" fmla="*/ 432 w 1056"/>
              <a:gd name="T5" fmla="*/ 16 h 256"/>
              <a:gd name="T6" fmla="*/ 720 w 1056"/>
              <a:gd name="T7" fmla="*/ 16 h 256"/>
              <a:gd name="T8" fmla="*/ 960 w 1056"/>
              <a:gd name="T9" fmla="*/ 64 h 256"/>
              <a:gd name="T10" fmla="*/ 1056 w 1056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256">
                <a:moveTo>
                  <a:pt x="0" y="256"/>
                </a:moveTo>
                <a:cubicBezTo>
                  <a:pt x="12" y="204"/>
                  <a:pt x="24" y="152"/>
                  <a:pt x="96" y="112"/>
                </a:cubicBezTo>
                <a:cubicBezTo>
                  <a:pt x="168" y="72"/>
                  <a:pt x="328" y="32"/>
                  <a:pt x="432" y="16"/>
                </a:cubicBezTo>
                <a:cubicBezTo>
                  <a:pt x="536" y="0"/>
                  <a:pt x="632" y="8"/>
                  <a:pt x="720" y="16"/>
                </a:cubicBezTo>
                <a:cubicBezTo>
                  <a:pt x="808" y="24"/>
                  <a:pt x="904" y="24"/>
                  <a:pt x="960" y="64"/>
                </a:cubicBezTo>
                <a:cubicBezTo>
                  <a:pt x="1016" y="104"/>
                  <a:pt x="1040" y="224"/>
                  <a:pt x="1056" y="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5867400" y="3352800"/>
            <a:ext cx="1676400" cy="406400"/>
          </a:xfrm>
          <a:custGeom>
            <a:avLst/>
            <a:gdLst>
              <a:gd name="T0" fmla="*/ 0 w 1056"/>
              <a:gd name="T1" fmla="*/ 256 h 256"/>
              <a:gd name="T2" fmla="*/ 96 w 1056"/>
              <a:gd name="T3" fmla="*/ 112 h 256"/>
              <a:gd name="T4" fmla="*/ 432 w 1056"/>
              <a:gd name="T5" fmla="*/ 16 h 256"/>
              <a:gd name="T6" fmla="*/ 720 w 1056"/>
              <a:gd name="T7" fmla="*/ 16 h 256"/>
              <a:gd name="T8" fmla="*/ 960 w 1056"/>
              <a:gd name="T9" fmla="*/ 64 h 256"/>
              <a:gd name="T10" fmla="*/ 1056 w 1056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256">
                <a:moveTo>
                  <a:pt x="0" y="256"/>
                </a:moveTo>
                <a:cubicBezTo>
                  <a:pt x="12" y="204"/>
                  <a:pt x="24" y="152"/>
                  <a:pt x="96" y="112"/>
                </a:cubicBezTo>
                <a:cubicBezTo>
                  <a:pt x="168" y="72"/>
                  <a:pt x="328" y="32"/>
                  <a:pt x="432" y="16"/>
                </a:cubicBezTo>
                <a:cubicBezTo>
                  <a:pt x="536" y="0"/>
                  <a:pt x="632" y="8"/>
                  <a:pt x="720" y="16"/>
                </a:cubicBezTo>
                <a:cubicBezTo>
                  <a:pt x="808" y="24"/>
                  <a:pt x="904" y="24"/>
                  <a:pt x="960" y="64"/>
                </a:cubicBezTo>
                <a:cubicBezTo>
                  <a:pt x="1016" y="104"/>
                  <a:pt x="1040" y="224"/>
                  <a:pt x="1056" y="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3505200" y="3352800"/>
            <a:ext cx="1676400" cy="406400"/>
          </a:xfrm>
          <a:custGeom>
            <a:avLst/>
            <a:gdLst>
              <a:gd name="T0" fmla="*/ 0 w 1056"/>
              <a:gd name="T1" fmla="*/ 256 h 256"/>
              <a:gd name="T2" fmla="*/ 96 w 1056"/>
              <a:gd name="T3" fmla="*/ 112 h 256"/>
              <a:gd name="T4" fmla="*/ 432 w 1056"/>
              <a:gd name="T5" fmla="*/ 16 h 256"/>
              <a:gd name="T6" fmla="*/ 720 w 1056"/>
              <a:gd name="T7" fmla="*/ 16 h 256"/>
              <a:gd name="T8" fmla="*/ 960 w 1056"/>
              <a:gd name="T9" fmla="*/ 64 h 256"/>
              <a:gd name="T10" fmla="*/ 1056 w 1056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256">
                <a:moveTo>
                  <a:pt x="0" y="256"/>
                </a:moveTo>
                <a:cubicBezTo>
                  <a:pt x="12" y="204"/>
                  <a:pt x="24" y="152"/>
                  <a:pt x="96" y="112"/>
                </a:cubicBezTo>
                <a:cubicBezTo>
                  <a:pt x="168" y="72"/>
                  <a:pt x="328" y="32"/>
                  <a:pt x="432" y="16"/>
                </a:cubicBezTo>
                <a:cubicBezTo>
                  <a:pt x="536" y="0"/>
                  <a:pt x="632" y="8"/>
                  <a:pt x="720" y="16"/>
                </a:cubicBezTo>
                <a:cubicBezTo>
                  <a:pt x="808" y="24"/>
                  <a:pt x="904" y="24"/>
                  <a:pt x="960" y="64"/>
                </a:cubicBezTo>
                <a:cubicBezTo>
                  <a:pt x="1016" y="104"/>
                  <a:pt x="1040" y="224"/>
                  <a:pt x="1056" y="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152400" y="38862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Freeform 17"/>
          <p:cNvSpPr>
            <a:spLocks/>
          </p:cNvSpPr>
          <p:nvPr/>
        </p:nvSpPr>
        <p:spPr bwMode="auto">
          <a:xfrm>
            <a:off x="152400" y="3403600"/>
            <a:ext cx="1676400" cy="406400"/>
          </a:xfrm>
          <a:custGeom>
            <a:avLst/>
            <a:gdLst>
              <a:gd name="T0" fmla="*/ 0 w 1056"/>
              <a:gd name="T1" fmla="*/ 256 h 256"/>
              <a:gd name="T2" fmla="*/ 96 w 1056"/>
              <a:gd name="T3" fmla="*/ 112 h 256"/>
              <a:gd name="T4" fmla="*/ 432 w 1056"/>
              <a:gd name="T5" fmla="*/ 16 h 256"/>
              <a:gd name="T6" fmla="*/ 720 w 1056"/>
              <a:gd name="T7" fmla="*/ 16 h 256"/>
              <a:gd name="T8" fmla="*/ 960 w 1056"/>
              <a:gd name="T9" fmla="*/ 64 h 256"/>
              <a:gd name="T10" fmla="*/ 1056 w 1056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256">
                <a:moveTo>
                  <a:pt x="0" y="256"/>
                </a:moveTo>
                <a:cubicBezTo>
                  <a:pt x="12" y="204"/>
                  <a:pt x="24" y="152"/>
                  <a:pt x="96" y="112"/>
                </a:cubicBezTo>
                <a:cubicBezTo>
                  <a:pt x="168" y="72"/>
                  <a:pt x="328" y="32"/>
                  <a:pt x="432" y="16"/>
                </a:cubicBezTo>
                <a:cubicBezTo>
                  <a:pt x="536" y="0"/>
                  <a:pt x="632" y="8"/>
                  <a:pt x="720" y="16"/>
                </a:cubicBezTo>
                <a:cubicBezTo>
                  <a:pt x="808" y="24"/>
                  <a:pt x="904" y="24"/>
                  <a:pt x="960" y="64"/>
                </a:cubicBezTo>
                <a:cubicBezTo>
                  <a:pt x="1016" y="104"/>
                  <a:pt x="1040" y="224"/>
                  <a:pt x="1056" y="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rot="10800000">
            <a:off x="152400" y="4038600"/>
            <a:ext cx="1676400" cy="406400"/>
          </a:xfrm>
          <a:custGeom>
            <a:avLst/>
            <a:gdLst>
              <a:gd name="T0" fmla="*/ 0 w 1056"/>
              <a:gd name="T1" fmla="*/ 256 h 256"/>
              <a:gd name="T2" fmla="*/ 96 w 1056"/>
              <a:gd name="T3" fmla="*/ 112 h 256"/>
              <a:gd name="T4" fmla="*/ 432 w 1056"/>
              <a:gd name="T5" fmla="*/ 16 h 256"/>
              <a:gd name="T6" fmla="*/ 720 w 1056"/>
              <a:gd name="T7" fmla="*/ 16 h 256"/>
              <a:gd name="T8" fmla="*/ 960 w 1056"/>
              <a:gd name="T9" fmla="*/ 64 h 256"/>
              <a:gd name="T10" fmla="*/ 1056 w 1056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256">
                <a:moveTo>
                  <a:pt x="0" y="256"/>
                </a:moveTo>
                <a:cubicBezTo>
                  <a:pt x="12" y="204"/>
                  <a:pt x="24" y="152"/>
                  <a:pt x="96" y="112"/>
                </a:cubicBezTo>
                <a:cubicBezTo>
                  <a:pt x="168" y="72"/>
                  <a:pt x="328" y="32"/>
                  <a:pt x="432" y="16"/>
                </a:cubicBezTo>
                <a:cubicBezTo>
                  <a:pt x="536" y="0"/>
                  <a:pt x="632" y="8"/>
                  <a:pt x="720" y="16"/>
                </a:cubicBezTo>
                <a:cubicBezTo>
                  <a:pt x="808" y="24"/>
                  <a:pt x="904" y="24"/>
                  <a:pt x="960" y="64"/>
                </a:cubicBezTo>
                <a:cubicBezTo>
                  <a:pt x="1016" y="104"/>
                  <a:pt x="1040" y="224"/>
                  <a:pt x="1056" y="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1447800" y="38862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Freeform 20"/>
          <p:cNvSpPr>
            <a:spLocks/>
          </p:cNvSpPr>
          <p:nvPr/>
        </p:nvSpPr>
        <p:spPr bwMode="auto">
          <a:xfrm>
            <a:off x="6858000" y="3352800"/>
            <a:ext cx="1676400" cy="406400"/>
          </a:xfrm>
          <a:custGeom>
            <a:avLst/>
            <a:gdLst>
              <a:gd name="T0" fmla="*/ 0 w 1056"/>
              <a:gd name="T1" fmla="*/ 256 h 256"/>
              <a:gd name="T2" fmla="*/ 96 w 1056"/>
              <a:gd name="T3" fmla="*/ 112 h 256"/>
              <a:gd name="T4" fmla="*/ 432 w 1056"/>
              <a:gd name="T5" fmla="*/ 16 h 256"/>
              <a:gd name="T6" fmla="*/ 720 w 1056"/>
              <a:gd name="T7" fmla="*/ 16 h 256"/>
              <a:gd name="T8" fmla="*/ 960 w 1056"/>
              <a:gd name="T9" fmla="*/ 64 h 256"/>
              <a:gd name="T10" fmla="*/ 1056 w 1056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256">
                <a:moveTo>
                  <a:pt x="0" y="256"/>
                </a:moveTo>
                <a:cubicBezTo>
                  <a:pt x="12" y="204"/>
                  <a:pt x="24" y="152"/>
                  <a:pt x="96" y="112"/>
                </a:cubicBezTo>
                <a:cubicBezTo>
                  <a:pt x="168" y="72"/>
                  <a:pt x="328" y="32"/>
                  <a:pt x="432" y="16"/>
                </a:cubicBezTo>
                <a:cubicBezTo>
                  <a:pt x="536" y="0"/>
                  <a:pt x="632" y="8"/>
                  <a:pt x="720" y="16"/>
                </a:cubicBezTo>
                <a:cubicBezTo>
                  <a:pt x="808" y="24"/>
                  <a:pt x="904" y="24"/>
                  <a:pt x="960" y="64"/>
                </a:cubicBezTo>
                <a:cubicBezTo>
                  <a:pt x="1016" y="104"/>
                  <a:pt x="1040" y="224"/>
                  <a:pt x="1056" y="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Freeform 21"/>
          <p:cNvSpPr>
            <a:spLocks/>
          </p:cNvSpPr>
          <p:nvPr/>
        </p:nvSpPr>
        <p:spPr bwMode="auto">
          <a:xfrm rot="10800000">
            <a:off x="6858000" y="4038600"/>
            <a:ext cx="1676400" cy="406400"/>
          </a:xfrm>
          <a:custGeom>
            <a:avLst/>
            <a:gdLst>
              <a:gd name="T0" fmla="*/ 0 w 1056"/>
              <a:gd name="T1" fmla="*/ 256 h 256"/>
              <a:gd name="T2" fmla="*/ 96 w 1056"/>
              <a:gd name="T3" fmla="*/ 112 h 256"/>
              <a:gd name="T4" fmla="*/ 432 w 1056"/>
              <a:gd name="T5" fmla="*/ 16 h 256"/>
              <a:gd name="T6" fmla="*/ 720 w 1056"/>
              <a:gd name="T7" fmla="*/ 16 h 256"/>
              <a:gd name="T8" fmla="*/ 960 w 1056"/>
              <a:gd name="T9" fmla="*/ 64 h 256"/>
              <a:gd name="T10" fmla="*/ 1056 w 1056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256">
                <a:moveTo>
                  <a:pt x="0" y="256"/>
                </a:moveTo>
                <a:cubicBezTo>
                  <a:pt x="12" y="204"/>
                  <a:pt x="24" y="152"/>
                  <a:pt x="96" y="112"/>
                </a:cubicBezTo>
                <a:cubicBezTo>
                  <a:pt x="168" y="72"/>
                  <a:pt x="328" y="32"/>
                  <a:pt x="432" y="16"/>
                </a:cubicBezTo>
                <a:cubicBezTo>
                  <a:pt x="536" y="0"/>
                  <a:pt x="632" y="8"/>
                  <a:pt x="720" y="16"/>
                </a:cubicBezTo>
                <a:cubicBezTo>
                  <a:pt x="808" y="24"/>
                  <a:pt x="904" y="24"/>
                  <a:pt x="960" y="64"/>
                </a:cubicBezTo>
                <a:cubicBezTo>
                  <a:pt x="1016" y="104"/>
                  <a:pt x="1040" y="224"/>
                  <a:pt x="1056" y="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2971800" y="2743200"/>
            <a:ext cx="609600" cy="609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5181600" y="2743200"/>
            <a:ext cx="609600" cy="609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2743200" y="3581400"/>
            <a:ext cx="609600" cy="609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>
            <a:off x="5257800" y="3581400"/>
            <a:ext cx="609600" cy="609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838200" y="16764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Heat expands zones of adhesion and brings cytoplasm into contact with the plasmid!</a:t>
            </a:r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2819400" y="4419600"/>
            <a:ext cx="609600" cy="609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5257800" y="4495800"/>
            <a:ext cx="609600" cy="609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838200" y="5334000"/>
            <a:ext cx="746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Rapid cooling contracts zones and the cytoplasm sucks plasmid into the cell!!!</a:t>
            </a:r>
          </a:p>
        </p:txBody>
      </p:sp>
    </p:spTree>
    <p:extLst>
      <p:ext uri="{BB962C8B-B14F-4D97-AF65-F5344CB8AC3E}">
        <p14:creationId xmlns:p14="http://schemas.microsoft.com/office/powerpoint/2010/main" val="40248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71" grpId="0" animBg="1"/>
      <p:bldP spid="11271" grpId="1" animBg="1"/>
      <p:bldP spid="11274" grpId="0" animBg="1"/>
      <p:bldP spid="11274" grpId="1" animBg="1"/>
      <p:bldP spid="11275" grpId="0" animBg="1"/>
      <p:bldP spid="11275" grpId="1" animBg="1"/>
      <p:bldP spid="11277" grpId="0" animBg="1"/>
      <p:bldP spid="11277" grpId="1" animBg="1"/>
      <p:bldP spid="11278" grpId="0" animBg="1"/>
      <p:bldP spid="11278" grpId="1" animBg="1"/>
      <p:bldP spid="11280" grpId="0" animBg="1"/>
      <p:bldP spid="11280" grpId="1" animBg="1"/>
      <p:bldP spid="11281" grpId="0" animBg="1"/>
      <p:bldP spid="11281" grpId="1" animBg="1"/>
      <p:bldP spid="11282" grpId="0" animBg="1"/>
      <p:bldP spid="11282" grpId="1" animBg="1"/>
      <p:bldP spid="11283" grpId="0" animBg="1"/>
      <p:bldP spid="11283" grpId="1" animBg="1"/>
      <p:bldP spid="11284" grpId="0" animBg="1"/>
      <p:bldP spid="11284" grpId="1" animBg="1"/>
      <p:bldP spid="11285" grpId="0" animBg="1"/>
      <p:bldP spid="11285" grpId="1" animBg="1"/>
      <p:bldP spid="11286" grpId="0" animBg="1"/>
      <p:bldP spid="11287" grpId="0" animBg="1"/>
      <p:bldP spid="11288" grpId="0" animBg="1"/>
      <p:bldP spid="11288" grpId="1" animBg="1"/>
      <p:bldP spid="11289" grpId="0" animBg="1"/>
      <p:bldP spid="11289" grpId="1" animBg="1"/>
      <p:bldP spid="11290" grpId="0"/>
      <p:bldP spid="11291" grpId="0" animBg="1"/>
      <p:bldP spid="112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457200" y="3657600"/>
            <a:ext cx="2133600" cy="1981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3657600" y="3733800"/>
            <a:ext cx="2133600" cy="1981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6400800" y="3810000"/>
            <a:ext cx="2133600" cy="1981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 rot="1223458">
            <a:off x="6858000" y="3962400"/>
            <a:ext cx="1219200" cy="1676400"/>
          </a:xfrm>
          <a:prstGeom prst="rect">
            <a:avLst/>
          </a:prstGeom>
          <a:solidFill>
            <a:srgbClr val="E2C6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 rot="3660947">
            <a:off x="6858000" y="4038600"/>
            <a:ext cx="1219200" cy="1676400"/>
          </a:xfrm>
          <a:prstGeom prst="rect">
            <a:avLst/>
          </a:prstGeom>
          <a:solidFill>
            <a:srgbClr val="E2C6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4114800" y="42672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4419600" y="41148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4038600" y="46482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343400" y="44958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4800600" y="39624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4800600" y="44196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4495800" y="43434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5105400" y="41148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4876800" y="48006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4038600" y="49530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3886200" y="44196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4038600" y="44958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4572000" y="47244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5105400" y="44958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24"/>
          <p:cNvSpPr>
            <a:spLocks noChangeArrowheads="1"/>
          </p:cNvSpPr>
          <p:nvPr/>
        </p:nvSpPr>
        <p:spPr bwMode="auto">
          <a:xfrm>
            <a:off x="4267200" y="44196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25"/>
          <p:cNvSpPr>
            <a:spLocks noChangeArrowheads="1"/>
          </p:cNvSpPr>
          <p:nvPr/>
        </p:nvSpPr>
        <p:spPr bwMode="auto">
          <a:xfrm>
            <a:off x="4572000" y="42672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4191000" y="48006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Oval 27"/>
          <p:cNvSpPr>
            <a:spLocks noChangeArrowheads="1"/>
          </p:cNvSpPr>
          <p:nvPr/>
        </p:nvSpPr>
        <p:spPr bwMode="auto">
          <a:xfrm>
            <a:off x="5029200" y="54102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4953000" y="41148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4953000" y="45720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4648200" y="44958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31"/>
          <p:cNvSpPr>
            <a:spLocks noChangeArrowheads="1"/>
          </p:cNvSpPr>
          <p:nvPr/>
        </p:nvSpPr>
        <p:spPr bwMode="auto">
          <a:xfrm>
            <a:off x="5181600" y="43434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>
            <a:off x="4419600" y="50292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Oval 33"/>
          <p:cNvSpPr>
            <a:spLocks noChangeArrowheads="1"/>
          </p:cNvSpPr>
          <p:nvPr/>
        </p:nvSpPr>
        <p:spPr bwMode="auto">
          <a:xfrm>
            <a:off x="4038600" y="51816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34"/>
          <p:cNvSpPr>
            <a:spLocks noChangeArrowheads="1"/>
          </p:cNvSpPr>
          <p:nvPr/>
        </p:nvSpPr>
        <p:spPr bwMode="auto">
          <a:xfrm>
            <a:off x="4648200" y="54102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Oval 35"/>
          <p:cNvSpPr>
            <a:spLocks noChangeArrowheads="1"/>
          </p:cNvSpPr>
          <p:nvPr/>
        </p:nvSpPr>
        <p:spPr bwMode="auto">
          <a:xfrm>
            <a:off x="4191000" y="46482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Oval 36"/>
          <p:cNvSpPr>
            <a:spLocks noChangeArrowheads="1"/>
          </p:cNvSpPr>
          <p:nvPr/>
        </p:nvSpPr>
        <p:spPr bwMode="auto">
          <a:xfrm>
            <a:off x="5334000" y="51054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Oval 37"/>
          <p:cNvSpPr>
            <a:spLocks noChangeArrowheads="1"/>
          </p:cNvSpPr>
          <p:nvPr/>
        </p:nvSpPr>
        <p:spPr bwMode="auto">
          <a:xfrm>
            <a:off x="5257800" y="46482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Oval 38"/>
          <p:cNvSpPr>
            <a:spLocks noChangeArrowheads="1"/>
          </p:cNvSpPr>
          <p:nvPr/>
        </p:nvSpPr>
        <p:spPr bwMode="auto">
          <a:xfrm>
            <a:off x="4419600" y="45720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Oval 39"/>
          <p:cNvSpPr>
            <a:spLocks noChangeArrowheads="1"/>
          </p:cNvSpPr>
          <p:nvPr/>
        </p:nvSpPr>
        <p:spPr bwMode="auto">
          <a:xfrm>
            <a:off x="4724400" y="42672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40"/>
          <p:cNvSpPr>
            <a:spLocks noChangeArrowheads="1"/>
          </p:cNvSpPr>
          <p:nvPr/>
        </p:nvSpPr>
        <p:spPr bwMode="auto">
          <a:xfrm>
            <a:off x="4343400" y="49530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Oval 41"/>
          <p:cNvSpPr>
            <a:spLocks noChangeArrowheads="1"/>
          </p:cNvSpPr>
          <p:nvPr/>
        </p:nvSpPr>
        <p:spPr bwMode="auto">
          <a:xfrm>
            <a:off x="4648200" y="48006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Oval 42"/>
          <p:cNvSpPr>
            <a:spLocks noChangeArrowheads="1"/>
          </p:cNvSpPr>
          <p:nvPr/>
        </p:nvSpPr>
        <p:spPr bwMode="auto">
          <a:xfrm>
            <a:off x="5105400" y="42672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Oval 43"/>
          <p:cNvSpPr>
            <a:spLocks noChangeArrowheads="1"/>
          </p:cNvSpPr>
          <p:nvPr/>
        </p:nvSpPr>
        <p:spPr bwMode="auto">
          <a:xfrm>
            <a:off x="5105400" y="47244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Oval 44"/>
          <p:cNvSpPr>
            <a:spLocks noChangeArrowheads="1"/>
          </p:cNvSpPr>
          <p:nvPr/>
        </p:nvSpPr>
        <p:spPr bwMode="auto">
          <a:xfrm>
            <a:off x="4800600" y="46482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45"/>
          <p:cNvSpPr>
            <a:spLocks noChangeArrowheads="1"/>
          </p:cNvSpPr>
          <p:nvPr/>
        </p:nvSpPr>
        <p:spPr bwMode="auto">
          <a:xfrm>
            <a:off x="5334000" y="44958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Oval 46"/>
          <p:cNvSpPr>
            <a:spLocks noChangeArrowheads="1"/>
          </p:cNvSpPr>
          <p:nvPr/>
        </p:nvSpPr>
        <p:spPr bwMode="auto">
          <a:xfrm>
            <a:off x="4572000" y="51816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47"/>
          <p:cNvSpPr>
            <a:spLocks noChangeArrowheads="1"/>
          </p:cNvSpPr>
          <p:nvPr/>
        </p:nvSpPr>
        <p:spPr bwMode="auto">
          <a:xfrm>
            <a:off x="4343400" y="52578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Oval 48"/>
          <p:cNvSpPr>
            <a:spLocks noChangeArrowheads="1"/>
          </p:cNvSpPr>
          <p:nvPr/>
        </p:nvSpPr>
        <p:spPr bwMode="auto">
          <a:xfrm>
            <a:off x="3962400" y="48006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49"/>
          <p:cNvSpPr>
            <a:spLocks noChangeArrowheads="1"/>
          </p:cNvSpPr>
          <p:nvPr/>
        </p:nvSpPr>
        <p:spPr bwMode="auto">
          <a:xfrm>
            <a:off x="4648200" y="49530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Oval 50"/>
          <p:cNvSpPr>
            <a:spLocks noChangeArrowheads="1"/>
          </p:cNvSpPr>
          <p:nvPr/>
        </p:nvSpPr>
        <p:spPr bwMode="auto">
          <a:xfrm>
            <a:off x="4876800" y="50292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Oval 51"/>
          <p:cNvSpPr>
            <a:spLocks noChangeArrowheads="1"/>
          </p:cNvSpPr>
          <p:nvPr/>
        </p:nvSpPr>
        <p:spPr bwMode="auto">
          <a:xfrm>
            <a:off x="5410200" y="4800600"/>
            <a:ext cx="76200" cy="76200"/>
          </a:xfrm>
          <a:prstGeom prst="ellipse">
            <a:avLst/>
          </a:prstGeom>
          <a:solidFill>
            <a:srgbClr val="E2C6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304800" y="3048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When bacteria are spread on a plate, three outcomes are possible:</a:t>
            </a: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381000" y="1905000"/>
            <a:ext cx="2438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If the cells are unable to grow, the plate will appear clear.  This is called…..</a:t>
            </a:r>
            <a:r>
              <a:rPr lang="en-US"/>
              <a:t> 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381000" y="57912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No growth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3657600" y="1981200"/>
            <a:ext cx="213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If some cells cannot grow and others can grow, they form……</a:t>
            </a:r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3657600" y="57912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3581400" y="57912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Colonies</a:t>
            </a:r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6477000" y="1981200"/>
            <a:ext cx="1981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If all the cells grow, they will form a mass called a……</a:t>
            </a:r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6477000" y="57912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Lawn</a:t>
            </a:r>
          </a:p>
        </p:txBody>
      </p:sp>
    </p:spTree>
    <p:extLst>
      <p:ext uri="{BB962C8B-B14F-4D97-AF65-F5344CB8AC3E}">
        <p14:creationId xmlns:p14="http://schemas.microsoft.com/office/powerpoint/2010/main" val="36193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18465" grpId="0" animBg="1"/>
      <p:bldP spid="18466" grpId="0" animBg="1"/>
      <p:bldP spid="18467" grpId="0" animBg="1"/>
      <p:bldP spid="18468" grpId="0" animBg="1"/>
      <p:bldP spid="18469" grpId="0" animBg="1"/>
      <p:bldP spid="18470" grpId="0" animBg="1"/>
      <p:bldP spid="18471" grpId="0" animBg="1"/>
      <p:bldP spid="18472" grpId="0" animBg="1"/>
      <p:bldP spid="18473" grpId="0" animBg="1"/>
      <p:bldP spid="18474" grpId="0" animBg="1"/>
      <p:bldP spid="18475" grpId="0" animBg="1"/>
      <p:bldP spid="18476" grpId="0" animBg="1"/>
      <p:bldP spid="18477" grpId="0" animBg="1"/>
      <p:bldP spid="18478" grpId="0" animBg="1"/>
      <p:bldP spid="18479" grpId="0" animBg="1"/>
      <p:bldP spid="18480" grpId="0" animBg="1"/>
      <p:bldP spid="18481" grpId="0" animBg="1"/>
      <p:bldP spid="18482" grpId="0" animBg="1"/>
      <p:bldP spid="18483" grpId="0" animBg="1"/>
      <p:bldP spid="18485" grpId="0"/>
      <p:bldP spid="18486" grpId="0"/>
      <p:bldP spid="18487" grpId="0"/>
      <p:bldP spid="18488" grpId="0"/>
      <p:bldP spid="18489" grpId="0"/>
      <p:bldP spid="18490" grpId="0"/>
      <p:bldP spid="184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Gel Electrophoresis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93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</a:p>
          <a:p>
            <a:r>
              <a:rPr lang="en-US" dirty="0" smtClean="0"/>
              <a:t>Natural Selection</a:t>
            </a:r>
          </a:p>
          <a:p>
            <a:r>
              <a:rPr lang="en-US" dirty="0" smtClean="0"/>
              <a:t>Hardy-</a:t>
            </a:r>
            <a:r>
              <a:rPr lang="en-US" dirty="0" err="1" smtClean="0"/>
              <a:t>Weinburg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9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 Macromolecules</a:t>
            </a:r>
            <a:endParaRPr lang="en-US" b="1" dirty="0">
              <a:solidFill>
                <a:srgbClr val="CC000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429000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3733800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53000"/>
            <a:ext cx="2181225" cy="10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21431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8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55912"/>
              </p:ext>
            </p:extLst>
          </p:nvPr>
        </p:nvGraphicFramePr>
        <p:xfrm>
          <a:off x="685800" y="609600"/>
          <a:ext cx="7543800" cy="5807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Bitmap Image" r:id="rId3" imgW="4057143" imgH="3123810" progId="PBrush">
                  <p:embed/>
                </p:oleObj>
              </mc:Choice>
              <mc:Fallback>
                <p:oleObj name="Bitmap Image" r:id="rId3" imgW="4057143" imgH="3123810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9600"/>
                        <a:ext cx="7543800" cy="5807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1524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5400"/>
                </a:solidFill>
              </a:rPr>
              <a:t>Cell Structure</a:t>
            </a:r>
            <a:endParaRPr lang="en-US" sz="4400" b="1" dirty="0">
              <a:solidFill>
                <a:srgbClr val="005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0" y="-115888"/>
          <a:ext cx="9144000" cy="697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Bitmap Image" r:id="rId3" imgW="7733333" imgH="5896798" progId="Paint.Picture">
                  <p:embed/>
                </p:oleObj>
              </mc:Choice>
              <mc:Fallback>
                <p:oleObj name="Bitmap Image" r:id="rId3" imgW="7733333" imgH="58967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15888"/>
                        <a:ext cx="9144000" cy="697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5" descr="6C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263900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609600" y="4724400"/>
          <a:ext cx="20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Bitmap Image" r:id="rId6" imgW="190426" imgH="571731" progId="Paint.Picture">
                  <p:embed/>
                </p:oleObj>
              </mc:Choice>
              <mc:Fallback>
                <p:oleObj name="Bitmap Image" r:id="rId6" imgW="190426" imgH="5717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24400"/>
                        <a:ext cx="20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743200" y="4800600"/>
          <a:ext cx="22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Bitmap Image" r:id="rId8" imgW="228571" imgH="609524" progId="Paint.Picture">
                  <p:embed/>
                </p:oleObj>
              </mc:Choice>
              <mc:Fallback>
                <p:oleObj name="Bitmap Image" r:id="rId8" imgW="228571" imgH="6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00600"/>
                        <a:ext cx="22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7620000" y="3657600"/>
          <a:ext cx="333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Bitmap Image" r:id="rId10" imgW="333333" imgH="533474" progId="Paint.Picture">
                  <p:embed/>
                </p:oleObj>
              </mc:Choice>
              <mc:Fallback>
                <p:oleObj name="Bitmap Image" r:id="rId10" imgW="333333" imgH="5334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657600"/>
                        <a:ext cx="333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086600" y="4800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Cholesterol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7772400" y="3886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828800" y="59436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Proteins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2209800" y="55626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3048000" y="5486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133600" y="2590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Carbohydrate Chains</a:t>
            </a: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1981200" y="2819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3733800" y="2819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715000" y="49530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Enzyme</a:t>
            </a: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60960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1295400" y="381000"/>
            <a:ext cx="556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  </a:t>
            </a:r>
            <a:r>
              <a:rPr lang="en-US" sz="4000" b="1" dirty="0">
                <a:solidFill>
                  <a:srgbClr val="005400"/>
                </a:solidFill>
              </a:rPr>
              <a:t>Membrane Structure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858000" y="1981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  <a:hlinkClick r:id="rId12"/>
              </a:rPr>
              <a:t>Phospholipid</a:t>
            </a:r>
            <a:endParaRPr lang="en-US" sz="1800" b="1">
              <a:latin typeface="Arial" charset="0"/>
            </a:endParaRP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7620000" y="2362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21515" grpId="0" animBg="1"/>
      <p:bldP spid="21516" grpId="0"/>
      <p:bldP spid="21517" grpId="0" animBg="1"/>
      <p:bldP spid="21518" grpId="0" animBg="1"/>
      <p:bldP spid="21519" grpId="0"/>
      <p:bldP spid="21520" grpId="0" animBg="1"/>
      <p:bldP spid="21521" grpId="0" animBg="1"/>
      <p:bldP spid="21522" grpId="0"/>
      <p:bldP spid="21523" grpId="0" animBg="1"/>
      <p:bldP spid="215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005400"/>
                </a:solidFill>
                <a:cs typeface="Times New Roman" pitchFamily="18" charset="0"/>
              </a:rPr>
              <a:t>Cellular Transport</a:t>
            </a:r>
            <a:r>
              <a:rPr lang="en-US" b="1" dirty="0">
                <a:cs typeface="Times New Roman" pitchFamily="18" charset="0"/>
              </a:rPr>
              <a:t>: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sz="4400" b="1" u="sng" dirty="0" smtClean="0">
                <a:solidFill>
                  <a:srgbClr val="009900"/>
                </a:solidFill>
                <a:hlinkClick r:id="rId2"/>
              </a:rPr>
              <a:t>Diffusion</a:t>
            </a:r>
            <a:r>
              <a:rPr lang="en-US" sz="4400" dirty="0" smtClean="0"/>
              <a:t>  </a:t>
            </a:r>
          </a:p>
          <a:p>
            <a:pPr marL="609600" indent="-609600">
              <a:buFontTx/>
              <a:buAutoNum type="arabicPeriod"/>
            </a:pPr>
            <a:r>
              <a:rPr lang="en-US" sz="4400" b="1" dirty="0" smtClean="0">
                <a:hlinkClick r:id="rId3"/>
              </a:rPr>
              <a:t>Brownian Movement</a:t>
            </a:r>
            <a:r>
              <a:rPr lang="en-US" sz="4400" dirty="0" smtClean="0">
                <a:hlinkClick r:id="rId3"/>
              </a:rPr>
              <a:t>-</a:t>
            </a:r>
            <a:endParaRPr lang="en-US" sz="4400" dirty="0" smtClean="0"/>
          </a:p>
          <a:p>
            <a:pPr marL="609600" indent="-609600">
              <a:buFontTx/>
              <a:buAutoNum type="arabicPeriod"/>
            </a:pPr>
            <a:r>
              <a:rPr lang="en-US" sz="4400" dirty="0" smtClean="0">
                <a:hlinkClick r:id="rId4"/>
              </a:rPr>
              <a:t>Osmosis</a:t>
            </a:r>
            <a:r>
              <a:rPr lang="en-US" sz="4400" dirty="0" smtClean="0"/>
              <a:t>/Water Potential</a:t>
            </a:r>
          </a:p>
          <a:p>
            <a:pPr marL="609600" indent="-609600">
              <a:buFontTx/>
              <a:buAutoNum type="arabicPeriod"/>
            </a:pPr>
            <a:r>
              <a:rPr lang="en-US" sz="4400" dirty="0" smtClean="0">
                <a:hlinkClick r:id="rId5"/>
              </a:rPr>
              <a:t>Active Transport</a:t>
            </a:r>
            <a:endParaRPr lang="en-US" sz="4400" dirty="0" smtClean="0"/>
          </a:p>
          <a:p>
            <a:pPr marL="609600" indent="-609600">
              <a:buFontTx/>
              <a:buAutoNum type="arabicPeriod"/>
            </a:pPr>
            <a:r>
              <a:rPr lang="en-US" sz="4400" dirty="0" smtClean="0">
                <a:hlinkClick r:id="rId6"/>
              </a:rPr>
              <a:t>Phagocytosis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493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143000" y="152400"/>
            <a:ext cx="678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5400"/>
                </a:solidFill>
              </a:rPr>
              <a:t>Cells </a:t>
            </a:r>
            <a:r>
              <a:rPr lang="en-US" sz="5400" b="1" dirty="0">
                <a:solidFill>
                  <a:srgbClr val="005400"/>
                </a:solidFill>
              </a:rPr>
              <a:t>and Energy</a:t>
            </a:r>
          </a:p>
        </p:txBody>
      </p:sp>
      <p:pic>
        <p:nvPicPr>
          <p:cNvPr id="21513" name="Picture 9" descr="chlorop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00600"/>
            <a:ext cx="28956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33400" y="4953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Carbon Dioxide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990600" y="5486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Water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762000" y="6019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Light Energy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7010400" y="4800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Glucose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010400" y="5257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Oxygen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7086600" y="579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Water</a:t>
            </a: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2590800" y="5181600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1828800" y="57150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V="1">
            <a:off x="2514600" y="60198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V="1">
            <a:off x="6096000" y="5029200"/>
            <a:ext cx="990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6096000" y="5486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5867400" y="5715000"/>
            <a:ext cx="1219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3962400" y="4267200"/>
            <a:ext cx="220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hlinkClick r:id="rId3"/>
              </a:rPr>
              <a:t>Photosynthesis</a:t>
            </a:r>
            <a:r>
              <a:rPr lang="en-US" dirty="0" smtClean="0"/>
              <a:t> in the Chloroplast</a:t>
            </a:r>
            <a:endParaRPr lang="en-US" dirty="0"/>
          </a:p>
        </p:txBody>
      </p:sp>
      <p:pic>
        <p:nvPicPr>
          <p:cNvPr id="21529" name="Picture 25" descr="m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2606675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914400" y="11430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IN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6629400" y="10668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Out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533400" y="1752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Glucose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838200" y="2438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Oxygen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990600" y="3200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ADP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152400" y="40386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 Phosphate(P</a:t>
            </a:r>
            <a:r>
              <a:rPr lang="en-US" baseline="-25000"/>
              <a:t>i</a:t>
            </a:r>
            <a:r>
              <a:rPr lang="en-US"/>
              <a:t>) </a:t>
            </a: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2057400" y="1981200"/>
            <a:ext cx="1371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V="1">
            <a:off x="1981200" y="2590800"/>
            <a:ext cx="1371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V="1">
            <a:off x="1752600" y="2819400"/>
            <a:ext cx="1524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 flipV="1">
            <a:off x="2514600" y="2971800"/>
            <a:ext cx="9144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6172200" y="1752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Carbon Dioxide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6705600" y="251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Water</a:t>
            </a:r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5638800" y="3429000"/>
            <a:ext cx="1066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V="1">
            <a:off x="5638800" y="2819400"/>
            <a:ext cx="1066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 flipV="1">
            <a:off x="5486400" y="21336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3505200" y="1219200"/>
            <a:ext cx="236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hlinkClick r:id="rId5"/>
              </a:rPr>
              <a:t>Respiration</a:t>
            </a:r>
            <a:r>
              <a:rPr lang="en-US" dirty="0" smtClean="0"/>
              <a:t> in the Mitochondrion</a:t>
            </a:r>
            <a:endParaRPr lang="en-US" dirty="0"/>
          </a:p>
        </p:txBody>
      </p:sp>
      <p:sp>
        <p:nvSpPr>
          <p:cNvPr id="21546" name="AutoShape 42"/>
          <p:cNvSpPr>
            <a:spLocks noChangeArrowheads="1"/>
          </p:cNvSpPr>
          <p:nvPr/>
        </p:nvSpPr>
        <p:spPr bwMode="auto">
          <a:xfrm>
            <a:off x="6553200" y="3124200"/>
            <a:ext cx="1600200" cy="14478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6858000" y="35814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31099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5400"/>
                </a:solidFill>
                <a:cs typeface="Times New Roman" pitchFamily="18" charset="0"/>
              </a:rPr>
              <a:t>How </a:t>
            </a:r>
            <a:r>
              <a:rPr lang="en-US" b="1" dirty="0">
                <a:solidFill>
                  <a:srgbClr val="005400"/>
                </a:solidFill>
                <a:cs typeface="Times New Roman" pitchFamily="18" charset="0"/>
              </a:rPr>
              <a:t>ATP works</a:t>
            </a:r>
            <a:r>
              <a:rPr lang="en-US" dirty="0">
                <a:solidFill>
                  <a:srgbClr val="005400"/>
                </a:solidFill>
              </a:rPr>
              <a:t> </a:t>
            </a:r>
          </a:p>
        </p:txBody>
      </p:sp>
      <p:graphicFrame>
        <p:nvGraphicFramePr>
          <p:cNvPr id="5153" name="Object 33"/>
          <p:cNvGraphicFramePr>
            <a:graphicFrameLocks noChangeAspect="1"/>
          </p:cNvGraphicFramePr>
          <p:nvPr/>
        </p:nvGraphicFramePr>
        <p:xfrm>
          <a:off x="0" y="2209800"/>
          <a:ext cx="9144000" cy="206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Bitmap Image" r:id="rId3" imgW="5772956" imgH="1305107" progId="Paint.Picture">
                  <p:embed/>
                </p:oleObj>
              </mc:Choice>
              <mc:Fallback>
                <p:oleObj name="Bitmap Image" r:id="rId3" imgW="5772956" imgH="130510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9144000" cy="206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914400" y="1219200"/>
            <a:ext cx="746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9900"/>
                </a:solidFill>
              </a:rPr>
              <a:t>ATP links Anabolism (building molecules) and catabolism (breaking down molecules)!!!!!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152400" y="4419600"/>
            <a:ext cx="48006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rgbClr val="FF3300"/>
                </a:solidFill>
              </a:rPr>
              <a:t>Catabolism</a:t>
            </a:r>
          </a:p>
          <a:p>
            <a:pPr>
              <a:spcBef>
                <a:spcPct val="50000"/>
              </a:spcBef>
            </a:pPr>
            <a:r>
              <a:rPr lang="en-US"/>
              <a:t>ATP is formed from ADP and P</a:t>
            </a:r>
            <a:r>
              <a:rPr lang="en-US" baseline="-25000"/>
              <a:t>i</a:t>
            </a:r>
            <a:r>
              <a:rPr lang="en-US"/>
              <a:t> when energy is released by breaking the bonds of fuel molecules during cellular respiration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4876800" y="4343400"/>
            <a:ext cx="40386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rgbClr val="FF3300"/>
                </a:solidFill>
              </a:rPr>
              <a:t>Anabolism</a:t>
            </a:r>
          </a:p>
          <a:p>
            <a:pPr>
              <a:spcBef>
                <a:spcPct val="50000"/>
              </a:spcBef>
            </a:pPr>
            <a:r>
              <a:rPr lang="en-US"/>
              <a:t>When ATP is broken down forming ADP and P</a:t>
            </a:r>
            <a:r>
              <a:rPr lang="en-US" baseline="-25000"/>
              <a:t>i </a:t>
            </a:r>
            <a:r>
              <a:rPr lang="en-US"/>
              <a:t>energy is released to build molecules such as proteins </a:t>
            </a:r>
          </a:p>
        </p:txBody>
      </p:sp>
    </p:spTree>
    <p:extLst>
      <p:ext uri="{BB962C8B-B14F-4D97-AF65-F5344CB8AC3E}">
        <p14:creationId xmlns:p14="http://schemas.microsoft.com/office/powerpoint/2010/main" val="38349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4" grpId="0" autoUpdateAnimBg="0"/>
      <p:bldP spid="5155" grpId="0"/>
      <p:bldP spid="5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8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52400" y="3352800"/>
            <a:ext cx="1905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A photon of light strikes chlorophyll and a water molecule is split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895600" y="3810000"/>
            <a:ext cx="25146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As electrons move down the electron transport chain, hydrogen ions are pumped into thylkoid</a:t>
            </a:r>
            <a:r>
              <a:rPr lang="en-US" sz="1400">
                <a:latin typeface="Arial" charset="0"/>
              </a:rPr>
              <a:t>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514600" y="914400"/>
            <a:ext cx="2590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Light boost the electron to a  NADP forming NADPH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467600" y="1143000"/>
            <a:ext cx="12954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Hydrogen ions flow through </a:t>
            </a:r>
            <a:r>
              <a:rPr lang="en-US" sz="1400" b="1">
                <a:latin typeface="Arial" charset="0"/>
                <a:hlinkClick r:id="rId3"/>
              </a:rPr>
              <a:t>ATPsyntase</a:t>
            </a:r>
            <a:r>
              <a:rPr lang="en-US" sz="1400" b="1">
                <a:latin typeface="Arial" charset="0"/>
              </a:rPr>
              <a:t> forming </a:t>
            </a:r>
            <a:r>
              <a:rPr lang="en-US" sz="1400" b="1">
                <a:latin typeface="Arial" charset="0"/>
                <a:hlinkClick r:id="rId4"/>
              </a:rPr>
              <a:t>ATP</a:t>
            </a:r>
            <a:r>
              <a:rPr lang="en-US" sz="1400" b="1">
                <a:latin typeface="Arial" charset="0"/>
              </a:rPr>
              <a:t> from ADP</a:t>
            </a:r>
            <a:r>
              <a:rPr lang="en-US" sz="14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7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5" grpId="0"/>
      <p:bldP spid="225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400"/>
                </a:solidFill>
              </a:rPr>
              <a:t>Mitosis/Meiosis/Genetics</a:t>
            </a:r>
            <a:endParaRPr lang="en-US" b="1" dirty="0">
              <a:solidFill>
                <a:srgbClr val="0054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hlinkClick r:id="rId2"/>
              </a:rPr>
              <a:t>Mitosis</a:t>
            </a: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hlinkClick r:id="rId3"/>
              </a:rPr>
              <a:t>Meiosis</a:t>
            </a:r>
            <a:r>
              <a:rPr lang="en-US" sz="40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Inheritance/Chi Square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hlinkClick r:id="rId4"/>
              </a:rPr>
              <a:t>DNA Structure</a:t>
            </a: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hlinkClick r:id="rId5"/>
              </a:rPr>
              <a:t>DNA Replication</a:t>
            </a: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hlinkClick r:id="rId6"/>
              </a:rPr>
              <a:t>Transcription</a:t>
            </a: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hlinkClick r:id="rId7"/>
              </a:rPr>
              <a:t>Translation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55617"/>
            <a:ext cx="2538412" cy="437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6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417</Words>
  <Application>Microsoft Office PowerPoint</Application>
  <PresentationFormat>On-screen Show (4:3)</PresentationFormat>
  <Paragraphs>114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Bitmap Image</vt:lpstr>
      <vt:lpstr>PowerPoint Presentation</vt:lpstr>
      <vt:lpstr> Macromolecules</vt:lpstr>
      <vt:lpstr>PowerPoint Presentation</vt:lpstr>
      <vt:lpstr>PowerPoint Presentation</vt:lpstr>
      <vt:lpstr>  Cellular Transport:   </vt:lpstr>
      <vt:lpstr>PowerPoint Presentation</vt:lpstr>
      <vt:lpstr>How ATP works </vt:lpstr>
      <vt:lpstr>PowerPoint Presentation</vt:lpstr>
      <vt:lpstr>Mitosis/Meiosis/Genetics</vt:lpstr>
      <vt:lpstr>What is a Transformation?</vt:lpstr>
      <vt:lpstr>A Bacterial Lifecycle</vt:lpstr>
      <vt:lpstr>What Happens During the 1st Incubation?</vt:lpstr>
      <vt:lpstr>What Happens During the 2nd Incubation?</vt:lpstr>
      <vt:lpstr>What Happens During the Heat Shock?</vt:lpstr>
      <vt:lpstr>PowerPoint Presentation</vt:lpstr>
      <vt:lpstr>Biotechnology</vt:lpstr>
      <vt:lpstr>Evolution</vt:lpstr>
    </vt:vector>
  </TitlesOfParts>
  <Company>New Castle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Hamilton</dc:creator>
  <cp:lastModifiedBy>Rob Hamilton</cp:lastModifiedBy>
  <cp:revision>13</cp:revision>
  <dcterms:created xsi:type="dcterms:W3CDTF">2014-04-18T13:03:12Z</dcterms:created>
  <dcterms:modified xsi:type="dcterms:W3CDTF">2014-05-08T18:05:00Z</dcterms:modified>
</cp:coreProperties>
</file>